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6" r:id="rId13"/>
    <p:sldId id="269" r:id="rId14"/>
    <p:sldId id="270" r:id="rId15"/>
    <p:sldId id="271" r:id="rId16"/>
    <p:sldId id="272" r:id="rId17"/>
    <p:sldId id="274" r:id="rId18"/>
    <p:sldId id="276" r:id="rId19"/>
    <p:sldId id="275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2" r:id="rId37"/>
    <p:sldId id="294" r:id="rId38"/>
    <p:sldId id="295" r:id="rId39"/>
    <p:sldId id="297" r:id="rId40"/>
    <p:sldId id="296" r:id="rId41"/>
    <p:sldId id="299" r:id="rId42"/>
    <p:sldId id="300" r:id="rId43"/>
    <p:sldId id="298" r:id="rId44"/>
    <p:sldId id="301" r:id="rId45"/>
    <p:sldId id="302" r:id="rId46"/>
    <p:sldId id="335" r:id="rId47"/>
    <p:sldId id="336" r:id="rId48"/>
    <p:sldId id="303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4" r:id="rId58"/>
    <p:sldId id="315" r:id="rId59"/>
    <p:sldId id="313" r:id="rId60"/>
    <p:sldId id="317" r:id="rId61"/>
    <p:sldId id="318" r:id="rId62"/>
    <p:sldId id="319" r:id="rId63"/>
    <p:sldId id="322" r:id="rId64"/>
    <p:sldId id="320" r:id="rId65"/>
    <p:sldId id="321" r:id="rId66"/>
    <p:sldId id="323" r:id="rId67"/>
    <p:sldId id="324" r:id="rId68"/>
    <p:sldId id="325" r:id="rId69"/>
    <p:sldId id="327" r:id="rId70"/>
    <p:sldId id="326" r:id="rId71"/>
    <p:sldId id="341" r:id="rId72"/>
    <p:sldId id="328" r:id="rId73"/>
    <p:sldId id="330" r:id="rId74"/>
    <p:sldId id="331" r:id="rId75"/>
    <p:sldId id="342" r:id="rId76"/>
    <p:sldId id="329" r:id="rId77"/>
    <p:sldId id="338" r:id="rId78"/>
    <p:sldId id="339" r:id="rId79"/>
    <p:sldId id="340" r:id="rId80"/>
    <p:sldId id="343" r:id="rId81"/>
    <p:sldId id="334" r:id="rId82"/>
    <p:sldId id="332" r:id="rId83"/>
    <p:sldId id="337" r:id="rId84"/>
    <p:sldId id="333" r:id="rId85"/>
  </p:sldIdLst>
  <p:sldSz cx="10693400" cy="7556500"/>
  <p:notesSz cx="10693400" cy="75565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40000"/>
    <a:srgbClr val="2A1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>
      <p:cViewPr varScale="1">
        <p:scale>
          <a:sx n="72" d="100"/>
          <a:sy n="72" d="100"/>
        </p:scale>
        <p:origin x="87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Hoja_de_c_lculo_de_Microsoft_Excel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Hoja_de_c_lculo_de_Microsoft_Excel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Hoja_de_c_lculo_de_Microsoft_Excel34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Hoja_de_c_lculo_de_Microsoft_Excel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'ingreso '!$D$2</c:f>
              <c:strCache>
                <c:ptCount val="1"/>
                <c:pt idx="0">
                  <c:v>Sep-Dic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'!$C$3:$C$12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AFEP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'ingreso '!$D$3:$D$12</c:f>
              <c:numCache>
                <c:formatCode>General</c:formatCode>
                <c:ptCount val="10"/>
                <c:pt idx="0">
                  <c:v>45</c:v>
                </c:pt>
                <c:pt idx="1">
                  <c:v>76</c:v>
                </c:pt>
                <c:pt idx="2">
                  <c:v>129</c:v>
                </c:pt>
                <c:pt idx="3">
                  <c:v>97</c:v>
                </c:pt>
                <c:pt idx="4">
                  <c:v>29</c:v>
                </c:pt>
                <c:pt idx="5">
                  <c:v>53</c:v>
                </c:pt>
                <c:pt idx="6">
                  <c:v>36</c:v>
                </c:pt>
                <c:pt idx="7">
                  <c:v>40</c:v>
                </c:pt>
                <c:pt idx="8">
                  <c:v>125</c:v>
                </c:pt>
                <c:pt idx="9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08-462E-99D6-6DAA0FF99DDD}"/>
            </c:ext>
          </c:extLst>
        </c:ser>
        <c:ser>
          <c:idx val="1"/>
          <c:order val="1"/>
          <c:tx>
            <c:strRef>
              <c:f>'ingreso '!$E$2</c:f>
              <c:strCache>
                <c:ptCount val="1"/>
                <c:pt idx="0">
                  <c:v>Sep-Dic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'!$C$3:$C$12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AFEP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'ingreso '!$E$3:$E$12</c:f>
              <c:numCache>
                <c:formatCode>General</c:formatCode>
                <c:ptCount val="10"/>
                <c:pt idx="0">
                  <c:v>57</c:v>
                </c:pt>
                <c:pt idx="1">
                  <c:v>56</c:v>
                </c:pt>
                <c:pt idx="2">
                  <c:v>191</c:v>
                </c:pt>
                <c:pt idx="3">
                  <c:v>82</c:v>
                </c:pt>
                <c:pt idx="4">
                  <c:v>35</c:v>
                </c:pt>
                <c:pt idx="5">
                  <c:v>51</c:v>
                </c:pt>
                <c:pt idx="6">
                  <c:v>47</c:v>
                </c:pt>
                <c:pt idx="7">
                  <c:v>55</c:v>
                </c:pt>
                <c:pt idx="8">
                  <c:v>157</c:v>
                </c:pt>
                <c:pt idx="9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08-462E-99D6-6DAA0FF99DDD}"/>
            </c:ext>
          </c:extLst>
        </c:ser>
        <c:ser>
          <c:idx val="2"/>
          <c:order val="2"/>
          <c:tx>
            <c:strRef>
              <c:f>'ingreso '!$F$2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'!$C$3:$C$12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AFEP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'ingreso '!$F$3:$F$12</c:f>
              <c:numCache>
                <c:formatCode>General</c:formatCode>
                <c:ptCount val="10"/>
                <c:pt idx="0">
                  <c:v>57</c:v>
                </c:pt>
                <c:pt idx="1">
                  <c:v>76</c:v>
                </c:pt>
                <c:pt idx="2">
                  <c:v>150</c:v>
                </c:pt>
                <c:pt idx="3">
                  <c:v>29</c:v>
                </c:pt>
                <c:pt idx="4">
                  <c:v>29</c:v>
                </c:pt>
                <c:pt idx="5">
                  <c:v>50</c:v>
                </c:pt>
                <c:pt idx="6">
                  <c:v>36</c:v>
                </c:pt>
                <c:pt idx="7">
                  <c:v>42</c:v>
                </c:pt>
                <c:pt idx="8">
                  <c:v>204</c:v>
                </c:pt>
                <c:pt idx="9">
                  <c:v>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08-462E-99D6-6DAA0FF99DDD}"/>
            </c:ext>
          </c:extLst>
        </c:ser>
        <c:ser>
          <c:idx val="3"/>
          <c:order val="3"/>
          <c:tx>
            <c:strRef>
              <c:f>'ingreso '!$G$2</c:f>
              <c:strCache>
                <c:ptCount val="1"/>
                <c:pt idx="0">
                  <c:v>Sep-Dic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'!$C$3:$C$12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AFEP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'ingreso '!$G$3:$G$12</c:f>
              <c:numCache>
                <c:formatCode>General</c:formatCode>
                <c:ptCount val="10"/>
                <c:pt idx="0">
                  <c:v>64</c:v>
                </c:pt>
                <c:pt idx="1">
                  <c:v>64</c:v>
                </c:pt>
                <c:pt idx="2">
                  <c:v>167</c:v>
                </c:pt>
                <c:pt idx="3">
                  <c:v>93</c:v>
                </c:pt>
                <c:pt idx="4">
                  <c:v>25</c:v>
                </c:pt>
                <c:pt idx="5">
                  <c:v>30</c:v>
                </c:pt>
                <c:pt idx="6">
                  <c:v>53</c:v>
                </c:pt>
                <c:pt idx="7">
                  <c:v>40</c:v>
                </c:pt>
                <c:pt idx="8">
                  <c:v>207</c:v>
                </c:pt>
                <c:pt idx="9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08-462E-99D6-6DAA0FF99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34693936"/>
        <c:axId val="-1634700464"/>
      </c:barChart>
      <c:catAx>
        <c:axId val="-16346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634700464"/>
        <c:crosses val="autoZero"/>
        <c:auto val="1"/>
        <c:lblAlgn val="ctr"/>
        <c:lblOffset val="100"/>
        <c:noMultiLvlLbl val="0"/>
      </c:catAx>
      <c:valAx>
        <c:axId val="-163470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63469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'promedio cuatri aprov'!$B$14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cuatri aprov'!$A$15:$A$22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'promedio cuatri aprov'!$B$15:$B$22</c:f>
              <c:numCache>
                <c:formatCode>General</c:formatCode>
                <c:ptCount val="8"/>
                <c:pt idx="0">
                  <c:v>8.57</c:v>
                </c:pt>
                <c:pt idx="1">
                  <c:v>8.5</c:v>
                </c:pt>
                <c:pt idx="2">
                  <c:v>9.11</c:v>
                </c:pt>
                <c:pt idx="3">
                  <c:v>8.84</c:v>
                </c:pt>
                <c:pt idx="4">
                  <c:v>9.1300000000000008</c:v>
                </c:pt>
                <c:pt idx="5">
                  <c:v>8.98</c:v>
                </c:pt>
                <c:pt idx="6">
                  <c:v>9.23</c:v>
                </c:pt>
                <c:pt idx="7">
                  <c:v>9.33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F3-41FF-AB41-75494806E270}"/>
            </c:ext>
          </c:extLst>
        </c:ser>
        <c:ser>
          <c:idx val="1"/>
          <c:order val="1"/>
          <c:tx>
            <c:strRef>
              <c:f>'promedio cuatri aprov'!$C$14</c:f>
              <c:strCache>
                <c:ptCount val="1"/>
                <c:pt idx="0">
                  <c:v>Ene-Abr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cuatri aprov'!$A$15:$A$22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'promedio cuatri aprov'!$C$15:$C$22</c:f>
              <c:numCache>
                <c:formatCode>General</c:formatCode>
                <c:ptCount val="8"/>
                <c:pt idx="0">
                  <c:v>8.67</c:v>
                </c:pt>
                <c:pt idx="1">
                  <c:v>8.3699999999999992</c:v>
                </c:pt>
                <c:pt idx="2">
                  <c:v>9.02</c:v>
                </c:pt>
                <c:pt idx="3">
                  <c:v>9.0500000000000007</c:v>
                </c:pt>
                <c:pt idx="4">
                  <c:v>8.5</c:v>
                </c:pt>
                <c:pt idx="5">
                  <c:v>8.8800000000000008</c:v>
                </c:pt>
                <c:pt idx="6">
                  <c:v>9.3000000000000007</c:v>
                </c:pt>
                <c:pt idx="7">
                  <c:v>9.2899999999999991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F3-41FF-AB41-75494806E270}"/>
            </c:ext>
          </c:extLst>
        </c:ser>
        <c:ser>
          <c:idx val="2"/>
          <c:order val="2"/>
          <c:tx>
            <c:strRef>
              <c:f>'promedio cuatri aprov'!$D$14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cuatri aprov'!$A$15:$A$22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'promedio cuatri aprov'!$D$15:$D$22</c:f>
              <c:numCache>
                <c:formatCode>General</c:formatCode>
                <c:ptCount val="8"/>
                <c:pt idx="0">
                  <c:v>8.39</c:v>
                </c:pt>
                <c:pt idx="1">
                  <c:v>8.44</c:v>
                </c:pt>
                <c:pt idx="2">
                  <c:v>9.06</c:v>
                </c:pt>
                <c:pt idx="3">
                  <c:v>8.7100000000000009</c:v>
                </c:pt>
                <c:pt idx="4">
                  <c:v>8.99</c:v>
                </c:pt>
                <c:pt idx="5">
                  <c:v>9.35</c:v>
                </c:pt>
                <c:pt idx="6">
                  <c:v>9.1999999999999993</c:v>
                </c:pt>
                <c:pt idx="7">
                  <c:v>9.27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F3-41FF-AB41-75494806E270}"/>
            </c:ext>
          </c:extLst>
        </c:ser>
        <c:ser>
          <c:idx val="3"/>
          <c:order val="3"/>
          <c:tx>
            <c:strRef>
              <c:f>'promedio cuatri aprov'!$E$14</c:f>
              <c:strCache>
                <c:ptCount val="1"/>
                <c:pt idx="0">
                  <c:v>Sep-Dic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cuatri aprov'!$A$15:$A$22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'promedio cuatri aprov'!$E$15:$E$22</c:f>
              <c:numCache>
                <c:formatCode>General</c:formatCode>
                <c:ptCount val="8"/>
                <c:pt idx="0">
                  <c:v>8.32</c:v>
                </c:pt>
                <c:pt idx="1">
                  <c:v>8.6999999999999993</c:v>
                </c:pt>
                <c:pt idx="2">
                  <c:v>8.9499999999999993</c:v>
                </c:pt>
                <c:pt idx="3">
                  <c:v>8.86</c:v>
                </c:pt>
                <c:pt idx="4">
                  <c:v>9.17</c:v>
                </c:pt>
                <c:pt idx="5">
                  <c:v>9.2200000000000006</c:v>
                </c:pt>
                <c:pt idx="6">
                  <c:v>9.34</c:v>
                </c:pt>
                <c:pt idx="7">
                  <c:v>9.1999999999999993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F3-41FF-AB41-75494806E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37854928"/>
        <c:axId val="-1437853840"/>
      </c:barChart>
      <c:catAx>
        <c:axId val="-143785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437853840"/>
        <c:crosses val="autoZero"/>
        <c:auto val="1"/>
        <c:lblAlgn val="ctr"/>
        <c:lblOffset val="100"/>
        <c:noMultiLvlLbl val="0"/>
      </c:catAx>
      <c:valAx>
        <c:axId val="-14378538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43785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'eficiencia terminal'!$B$2</c:f>
              <c:strCache>
                <c:ptCount val="1"/>
                <c:pt idx="0">
                  <c:v>Sep 2018-Ago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'eficiencia terminal'!$A$3:$A$12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y Comunicación (Área desarrollo de software multiplataforma)</c:v>
                </c:pt>
              </c:strCache>
            </c:strRef>
          </c:cat>
          <c:val>
            <c:numRef>
              <c:f>'eficiencia terminal'!$B$3:$B$12</c:f>
              <c:numCache>
                <c:formatCode>General</c:formatCode>
                <c:ptCount val="10"/>
                <c:pt idx="0">
                  <c:v>29.49</c:v>
                </c:pt>
                <c:pt idx="1">
                  <c:v>36.729999999999997</c:v>
                </c:pt>
                <c:pt idx="2">
                  <c:v>40.119999999999997</c:v>
                </c:pt>
                <c:pt idx="3">
                  <c:v>63.21</c:v>
                </c:pt>
                <c:pt idx="4">
                  <c:v>76.67</c:v>
                </c:pt>
                <c:pt idx="5">
                  <c:v>68.180000000000007</c:v>
                </c:pt>
                <c:pt idx="6">
                  <c:v>46.34</c:v>
                </c:pt>
                <c:pt idx="7">
                  <c:v>53.33</c:v>
                </c:pt>
                <c:pt idx="8">
                  <c:v>56.94</c:v>
                </c:pt>
                <c:pt idx="9">
                  <c:v>47.71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88-4FEF-810A-F2B776901209}"/>
            </c:ext>
          </c:extLst>
        </c:ser>
        <c:ser>
          <c:idx val="1"/>
          <c:order val="1"/>
          <c:tx>
            <c:strRef>
              <c:f>'eficiencia terminal'!$C$2</c:f>
              <c:strCache>
                <c:ptCount val="1"/>
                <c:pt idx="0">
                  <c:v>Sep 2019-Ago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'eficiencia terminal'!$A$3:$A$12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y Comunicación (Área desarrollo de software multiplataforma)</c:v>
                </c:pt>
              </c:strCache>
            </c:strRef>
          </c:cat>
          <c:val>
            <c:numRef>
              <c:f>'eficiencia terminal'!$C$3:$C$12</c:f>
              <c:numCache>
                <c:formatCode>General</c:formatCode>
                <c:ptCount val="10"/>
                <c:pt idx="0">
                  <c:v>41.46</c:v>
                </c:pt>
                <c:pt idx="1">
                  <c:v>35.229999999999997</c:v>
                </c:pt>
                <c:pt idx="2">
                  <c:v>53.73</c:v>
                </c:pt>
                <c:pt idx="3">
                  <c:v>55.21</c:v>
                </c:pt>
                <c:pt idx="4">
                  <c:v>55</c:v>
                </c:pt>
                <c:pt idx="5">
                  <c:v>57.38</c:v>
                </c:pt>
                <c:pt idx="6">
                  <c:v>52</c:v>
                </c:pt>
                <c:pt idx="7">
                  <c:v>52.38</c:v>
                </c:pt>
                <c:pt idx="8">
                  <c:v>59.82</c:v>
                </c:pt>
                <c:pt idx="9">
                  <c:v>50.57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88-4FEF-810A-F2B776901209}"/>
            </c:ext>
          </c:extLst>
        </c:ser>
        <c:ser>
          <c:idx val="2"/>
          <c:order val="2"/>
          <c:tx>
            <c:strRef>
              <c:f>'eficiencia terminal'!$D$2</c:f>
              <c:strCache>
                <c:ptCount val="1"/>
                <c:pt idx="0">
                  <c:v>Sep 2020-Ago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'eficiencia terminal'!$A$3:$A$12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y Comunicación (Área desarrollo de software multiplataforma)</c:v>
                </c:pt>
              </c:strCache>
            </c:strRef>
          </c:cat>
          <c:val>
            <c:numRef>
              <c:f>'eficiencia terminal'!$D$3:$D$12</c:f>
              <c:numCache>
                <c:formatCode>General</c:formatCode>
                <c:ptCount val="10"/>
                <c:pt idx="0">
                  <c:v>28.89</c:v>
                </c:pt>
                <c:pt idx="1">
                  <c:v>21.05</c:v>
                </c:pt>
                <c:pt idx="2">
                  <c:v>55.88</c:v>
                </c:pt>
                <c:pt idx="3">
                  <c:v>47.42</c:v>
                </c:pt>
                <c:pt idx="4">
                  <c:v>51.72</c:v>
                </c:pt>
                <c:pt idx="5">
                  <c:v>58.49</c:v>
                </c:pt>
                <c:pt idx="6">
                  <c:v>52.78</c:v>
                </c:pt>
                <c:pt idx="7">
                  <c:v>47.5</c:v>
                </c:pt>
                <c:pt idx="8">
                  <c:v>36.51</c:v>
                </c:pt>
                <c:pt idx="9">
                  <c:v>55.91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88-4FEF-810A-F2B776901209}"/>
            </c:ext>
          </c:extLst>
        </c:ser>
        <c:ser>
          <c:idx val="3"/>
          <c:order val="3"/>
          <c:tx>
            <c:strRef>
              <c:f>'eficiencia terminal'!$E$2</c:f>
              <c:strCache>
                <c:ptCount val="1"/>
                <c:pt idx="0">
                  <c:v>Sep 2021-Ago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'eficiencia terminal'!$A$3:$A$12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y Comunicación (Área desarrollo de software multiplataforma)</c:v>
                </c:pt>
              </c:strCache>
            </c:strRef>
          </c:cat>
          <c:val>
            <c:numRef>
              <c:f>'eficiencia terminal'!$E$3:$E$12</c:f>
              <c:numCache>
                <c:formatCode>General</c:formatCode>
                <c:ptCount val="10"/>
                <c:pt idx="0">
                  <c:v>31.58</c:v>
                </c:pt>
                <c:pt idx="1">
                  <c:v>26.79</c:v>
                </c:pt>
                <c:pt idx="2">
                  <c:v>56.02</c:v>
                </c:pt>
                <c:pt idx="3">
                  <c:v>59.76</c:v>
                </c:pt>
                <c:pt idx="4">
                  <c:v>60</c:v>
                </c:pt>
                <c:pt idx="5">
                  <c:v>43.14</c:v>
                </c:pt>
                <c:pt idx="6">
                  <c:v>51.06</c:v>
                </c:pt>
                <c:pt idx="7">
                  <c:v>49.09</c:v>
                </c:pt>
                <c:pt idx="8">
                  <c:v>55.41</c:v>
                </c:pt>
                <c:pt idx="9">
                  <c:v>60.2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88-4FEF-810A-F2B776901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383510480"/>
        <c:axId val="-1383513200"/>
      </c:barChart>
      <c:catAx>
        <c:axId val="-138351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3513200"/>
        <c:crosses val="autoZero"/>
        <c:auto val="1"/>
        <c:lblAlgn val="ctr"/>
        <c:lblOffset val="100"/>
        <c:noMultiLvlLbl val="0"/>
      </c:catAx>
      <c:valAx>
        <c:axId val="-138351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351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'eficiencia terminal'!$B$14</c:f>
              <c:strCache>
                <c:ptCount val="1"/>
                <c:pt idx="0">
                  <c:v>Sep 2018-Abr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'eficiencia terminal'!$A$15:$A$24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Gestión de Negocios y  Proyectos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Gastronomía</c:v>
                </c:pt>
                <c:pt idx="8">
                  <c:v>Tecnologías de la Información y Comunicación</c:v>
                </c:pt>
                <c:pt idx="9">
                  <c:v>Desarrollo y gestión de Software</c:v>
                </c:pt>
              </c:strCache>
            </c:strRef>
          </c:cat>
          <c:val>
            <c:numRef>
              <c:f>'eficiencia terminal'!$B$15:$B$24</c:f>
              <c:numCache>
                <c:formatCode>0.00</c:formatCode>
                <c:ptCount val="10"/>
                <c:pt idx="0">
                  <c:v>63.33</c:v>
                </c:pt>
                <c:pt idx="1">
                  <c:v>77.27</c:v>
                </c:pt>
                <c:pt idx="2">
                  <c:v>93.88</c:v>
                </c:pt>
                <c:pt idx="4">
                  <c:v>77.22</c:v>
                </c:pt>
                <c:pt idx="5">
                  <c:v>73.91</c:v>
                </c:pt>
                <c:pt idx="6">
                  <c:v>90.7</c:v>
                </c:pt>
                <c:pt idx="7">
                  <c:v>84.31</c:v>
                </c:pt>
                <c:pt idx="8">
                  <c:v>78.67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E4-4E2C-9171-7725EE450E19}"/>
            </c:ext>
          </c:extLst>
        </c:ser>
        <c:ser>
          <c:idx val="1"/>
          <c:order val="1"/>
          <c:tx>
            <c:strRef>
              <c:f>'eficiencia terminal'!$C$14</c:f>
              <c:strCache>
                <c:ptCount val="1"/>
                <c:pt idx="0">
                  <c:v>Sep 2019-Abr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'eficiencia terminal'!$A$15:$A$24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Gestión de Negocios y  Proyectos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Gastronomía</c:v>
                </c:pt>
                <c:pt idx="8">
                  <c:v>Tecnologías de la Información y Comunicación</c:v>
                </c:pt>
                <c:pt idx="9">
                  <c:v>Desarrollo y gestión de Software</c:v>
                </c:pt>
              </c:strCache>
            </c:strRef>
          </c:cat>
          <c:val>
            <c:numRef>
              <c:f>'eficiencia terminal'!$C$15:$C$24</c:f>
              <c:numCache>
                <c:formatCode>0.00</c:formatCode>
                <c:ptCount val="10"/>
                <c:pt idx="0">
                  <c:v>44.83</c:v>
                </c:pt>
                <c:pt idx="1">
                  <c:v>70.180000000000007</c:v>
                </c:pt>
                <c:pt idx="2">
                  <c:v>94</c:v>
                </c:pt>
                <c:pt idx="4">
                  <c:v>81.319999999999993</c:v>
                </c:pt>
                <c:pt idx="5">
                  <c:v>70</c:v>
                </c:pt>
                <c:pt idx="6">
                  <c:v>86.44</c:v>
                </c:pt>
                <c:pt idx="7">
                  <c:v>83.78</c:v>
                </c:pt>
                <c:pt idx="8">
                  <c:v>80.56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E4-4E2C-9171-7725EE450E19}"/>
            </c:ext>
          </c:extLst>
        </c:ser>
        <c:ser>
          <c:idx val="2"/>
          <c:order val="2"/>
          <c:tx>
            <c:strRef>
              <c:f>'eficiencia terminal'!$D$14</c:f>
              <c:strCache>
                <c:ptCount val="1"/>
                <c:pt idx="0">
                  <c:v>Sep 2020-Abr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'eficiencia terminal'!$A$15:$A$24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Gestión de Negocios y  Proyectos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Gastronomía</c:v>
                </c:pt>
                <c:pt idx="8">
                  <c:v>Tecnologías de la Información y Comunicación</c:v>
                </c:pt>
                <c:pt idx="9">
                  <c:v>Desarrollo y gestión de Software</c:v>
                </c:pt>
              </c:strCache>
            </c:strRef>
          </c:cat>
          <c:val>
            <c:numRef>
              <c:f>'eficiencia terminal'!$D$15:$D$24</c:f>
              <c:numCache>
                <c:formatCode>0.00</c:formatCode>
                <c:ptCount val="10"/>
                <c:pt idx="0">
                  <c:v>94.44</c:v>
                </c:pt>
                <c:pt idx="1">
                  <c:v>68.75</c:v>
                </c:pt>
                <c:pt idx="3">
                  <c:v>94.44</c:v>
                </c:pt>
                <c:pt idx="4">
                  <c:v>78.849999999999994</c:v>
                </c:pt>
                <c:pt idx="5">
                  <c:v>75.56</c:v>
                </c:pt>
                <c:pt idx="6">
                  <c:v>70.31</c:v>
                </c:pt>
                <c:pt idx="7">
                  <c:v>75.28</c:v>
                </c:pt>
                <c:pt idx="9">
                  <c:v>86.44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E4-4E2C-9171-7725EE450E19}"/>
            </c:ext>
          </c:extLst>
        </c:ser>
        <c:ser>
          <c:idx val="3"/>
          <c:order val="3"/>
          <c:tx>
            <c:strRef>
              <c:f>'eficiencia terminal'!$E$14</c:f>
              <c:strCache>
                <c:ptCount val="1"/>
                <c:pt idx="0">
                  <c:v>Sep 2021-Abr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'eficiencia terminal'!$A$15:$A$24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Gestión de Negocios y  Proyectos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Gastronomía</c:v>
                </c:pt>
                <c:pt idx="8">
                  <c:v>Tecnologías de la Información y Comunicación</c:v>
                </c:pt>
                <c:pt idx="9">
                  <c:v>Desarrollo y gestión de Software</c:v>
                </c:pt>
              </c:strCache>
            </c:strRef>
          </c:cat>
          <c:val>
            <c:numRef>
              <c:f>'eficiencia terminal'!$E$15:$E$24</c:f>
              <c:numCache>
                <c:formatCode>0.00</c:formatCode>
                <c:ptCount val="10"/>
                <c:pt idx="0">
                  <c:v>65.22</c:v>
                </c:pt>
                <c:pt idx="1">
                  <c:v>58.97</c:v>
                </c:pt>
                <c:pt idx="3">
                  <c:v>95.06</c:v>
                </c:pt>
                <c:pt idx="4">
                  <c:v>91.03</c:v>
                </c:pt>
                <c:pt idx="5">
                  <c:v>82.76</c:v>
                </c:pt>
                <c:pt idx="6">
                  <c:v>83.67</c:v>
                </c:pt>
                <c:pt idx="7">
                  <c:v>70.510000000000005</c:v>
                </c:pt>
                <c:pt idx="9">
                  <c:v>71.430000000000007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E4-4E2C-9171-7725EE450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83514288"/>
        <c:axId val="-1383509392"/>
      </c:barChart>
      <c:catAx>
        <c:axId val="-138351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3509392"/>
        <c:crosses val="autoZero"/>
        <c:auto val="1"/>
        <c:lblAlgn val="ctr"/>
        <c:lblOffset val="100"/>
        <c:noMultiLvlLbl val="0"/>
      </c:catAx>
      <c:valAx>
        <c:axId val="-138350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351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'promedio de egreso'!$B$2</c:f>
              <c:strCache>
                <c:ptCount val="1"/>
                <c:pt idx="0">
                  <c:v>Sep 2018-Ago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de egreso'!$A$3:$A$12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y Comunicación</c:v>
                </c:pt>
              </c:strCache>
            </c:strRef>
          </c:cat>
          <c:val>
            <c:numRef>
              <c:f>'promedio de egreso'!$B$3:$B$12</c:f>
              <c:numCache>
                <c:formatCode>General</c:formatCode>
                <c:ptCount val="10"/>
                <c:pt idx="0">
                  <c:v>8.8699999999999992</c:v>
                </c:pt>
                <c:pt idx="1">
                  <c:v>8.84</c:v>
                </c:pt>
                <c:pt idx="2">
                  <c:v>9.02</c:v>
                </c:pt>
                <c:pt idx="3">
                  <c:v>8.89</c:v>
                </c:pt>
                <c:pt idx="4">
                  <c:v>9</c:v>
                </c:pt>
                <c:pt idx="5">
                  <c:v>9.0500000000000007</c:v>
                </c:pt>
                <c:pt idx="6">
                  <c:v>8.91</c:v>
                </c:pt>
                <c:pt idx="7">
                  <c:v>8.8699999999999992</c:v>
                </c:pt>
                <c:pt idx="8">
                  <c:v>8.92</c:v>
                </c:pt>
                <c:pt idx="9">
                  <c:v>8.9700000000000006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59-4817-90F6-C8A9B14E9164}"/>
            </c:ext>
          </c:extLst>
        </c:ser>
        <c:ser>
          <c:idx val="1"/>
          <c:order val="1"/>
          <c:tx>
            <c:strRef>
              <c:f>'promedio de egreso'!$C$2</c:f>
              <c:strCache>
                <c:ptCount val="1"/>
                <c:pt idx="0">
                  <c:v>Sep 2019-Ago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de egreso'!$A$3:$A$12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y Comunicación</c:v>
                </c:pt>
              </c:strCache>
            </c:strRef>
          </c:cat>
          <c:val>
            <c:numRef>
              <c:f>'promedio de egreso'!$C$3:$C$12</c:f>
              <c:numCache>
                <c:formatCode>General</c:formatCode>
                <c:ptCount val="10"/>
                <c:pt idx="0">
                  <c:v>8.76</c:v>
                </c:pt>
                <c:pt idx="1">
                  <c:v>8.7799999999999994</c:v>
                </c:pt>
                <c:pt idx="2">
                  <c:v>9.24</c:v>
                </c:pt>
                <c:pt idx="3">
                  <c:v>9.23</c:v>
                </c:pt>
                <c:pt idx="4">
                  <c:v>9.1</c:v>
                </c:pt>
                <c:pt idx="5">
                  <c:v>9.0500000000000007</c:v>
                </c:pt>
                <c:pt idx="6">
                  <c:v>9.14</c:v>
                </c:pt>
                <c:pt idx="7">
                  <c:v>8.98</c:v>
                </c:pt>
                <c:pt idx="8">
                  <c:v>9.1199999999999992</c:v>
                </c:pt>
                <c:pt idx="9">
                  <c:v>9.16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59-4817-90F6-C8A9B14E9164}"/>
            </c:ext>
          </c:extLst>
        </c:ser>
        <c:ser>
          <c:idx val="2"/>
          <c:order val="2"/>
          <c:tx>
            <c:strRef>
              <c:f>'promedio de egreso'!$D$2</c:f>
              <c:strCache>
                <c:ptCount val="1"/>
                <c:pt idx="0">
                  <c:v>Sep 2020-Ago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de egreso'!$A$3:$A$12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y Comunicación</c:v>
                </c:pt>
              </c:strCache>
            </c:strRef>
          </c:cat>
          <c:val>
            <c:numRef>
              <c:f>'promedio de egreso'!$D$3:$D$12</c:f>
              <c:numCache>
                <c:formatCode>General</c:formatCode>
                <c:ptCount val="10"/>
                <c:pt idx="0">
                  <c:v>8.76</c:v>
                </c:pt>
                <c:pt idx="1">
                  <c:v>9.01</c:v>
                </c:pt>
                <c:pt idx="2">
                  <c:v>9.34</c:v>
                </c:pt>
                <c:pt idx="3">
                  <c:v>9.35</c:v>
                </c:pt>
                <c:pt idx="4">
                  <c:v>9.33</c:v>
                </c:pt>
                <c:pt idx="5">
                  <c:v>9.2100000000000009</c:v>
                </c:pt>
                <c:pt idx="6">
                  <c:v>8.9600000000000009</c:v>
                </c:pt>
                <c:pt idx="7">
                  <c:v>9.18</c:v>
                </c:pt>
                <c:pt idx="8">
                  <c:v>9.06</c:v>
                </c:pt>
                <c:pt idx="9">
                  <c:v>9.2100000000000009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59-4817-90F6-C8A9B14E9164}"/>
            </c:ext>
          </c:extLst>
        </c:ser>
        <c:ser>
          <c:idx val="3"/>
          <c:order val="3"/>
          <c:tx>
            <c:strRef>
              <c:f>'promedio de egreso'!$E$2</c:f>
              <c:strCache>
                <c:ptCount val="1"/>
                <c:pt idx="0">
                  <c:v>Sep 2021-Ago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de egreso'!$A$3:$A$12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y Comunicación</c:v>
                </c:pt>
              </c:strCache>
            </c:strRef>
          </c:cat>
          <c:val>
            <c:numRef>
              <c:f>'promedio de egreso'!$E$3:$E$12</c:f>
              <c:numCache>
                <c:formatCode>General</c:formatCode>
                <c:ptCount val="10"/>
                <c:pt idx="0">
                  <c:v>8.7200000000000006</c:v>
                </c:pt>
                <c:pt idx="1">
                  <c:v>9.11</c:v>
                </c:pt>
                <c:pt idx="2">
                  <c:v>9.2899999999999991</c:v>
                </c:pt>
                <c:pt idx="3">
                  <c:v>9.14</c:v>
                </c:pt>
                <c:pt idx="4">
                  <c:v>9.2899999999999991</c:v>
                </c:pt>
                <c:pt idx="5">
                  <c:v>9.02</c:v>
                </c:pt>
                <c:pt idx="6">
                  <c:v>9.11</c:v>
                </c:pt>
                <c:pt idx="7">
                  <c:v>9.08</c:v>
                </c:pt>
                <c:pt idx="8">
                  <c:v>9.01</c:v>
                </c:pt>
                <c:pt idx="9">
                  <c:v>9.17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A59-4817-90F6-C8A9B14E9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383509936"/>
        <c:axId val="-1383506128"/>
      </c:barChart>
      <c:catAx>
        <c:axId val="-138350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3506128"/>
        <c:crosses val="autoZero"/>
        <c:auto val="1"/>
        <c:lblAlgn val="ctr"/>
        <c:lblOffset val="100"/>
        <c:noMultiLvlLbl val="0"/>
      </c:catAx>
      <c:valAx>
        <c:axId val="-1383506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350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'promedio de egreso'!$B$15</c:f>
              <c:strCache>
                <c:ptCount val="1"/>
                <c:pt idx="0">
                  <c:v>Sep 2018-Abr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de egreso'!$A$16:$A$25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Gestión de Negocios y  Proyectos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Gastronomía</c:v>
                </c:pt>
                <c:pt idx="8">
                  <c:v>Tecnologías de la Información y Comunicación</c:v>
                </c:pt>
                <c:pt idx="9">
                  <c:v>Desarrollo y Gestión de Software</c:v>
                </c:pt>
              </c:strCache>
            </c:strRef>
          </c:cat>
          <c:val>
            <c:numRef>
              <c:f>'promedio de egreso'!$B$16:$B$25</c:f>
              <c:numCache>
                <c:formatCode>General</c:formatCode>
                <c:ptCount val="10"/>
                <c:pt idx="0">
                  <c:v>8.89</c:v>
                </c:pt>
                <c:pt idx="1">
                  <c:v>8.64</c:v>
                </c:pt>
                <c:pt idx="2">
                  <c:v>9.18</c:v>
                </c:pt>
                <c:pt idx="4">
                  <c:v>9.17</c:v>
                </c:pt>
                <c:pt idx="5">
                  <c:v>9.01</c:v>
                </c:pt>
                <c:pt idx="6">
                  <c:v>9.01</c:v>
                </c:pt>
                <c:pt idx="7">
                  <c:v>9</c:v>
                </c:pt>
                <c:pt idx="8">
                  <c:v>9.01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00-487D-AE6F-AE7B39479D43}"/>
            </c:ext>
          </c:extLst>
        </c:ser>
        <c:ser>
          <c:idx val="1"/>
          <c:order val="1"/>
          <c:tx>
            <c:strRef>
              <c:f>'promedio de egreso'!$C$15</c:f>
              <c:strCache>
                <c:ptCount val="1"/>
                <c:pt idx="0">
                  <c:v>Sep 2019-Abr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de egreso'!$A$16:$A$25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Gestión de Negocios y  Proyectos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Gastronomía</c:v>
                </c:pt>
                <c:pt idx="8">
                  <c:v>Tecnologías de la Información y Comunicación</c:v>
                </c:pt>
                <c:pt idx="9">
                  <c:v>Desarrollo y Gestión de Software</c:v>
                </c:pt>
              </c:strCache>
            </c:strRef>
          </c:cat>
          <c:val>
            <c:numRef>
              <c:f>'promedio de egreso'!$C$16:$C$25</c:f>
              <c:numCache>
                <c:formatCode>General</c:formatCode>
                <c:ptCount val="10"/>
                <c:pt idx="0">
                  <c:v>8.82</c:v>
                </c:pt>
                <c:pt idx="1">
                  <c:v>8.74</c:v>
                </c:pt>
                <c:pt idx="2">
                  <c:v>9.3800000000000008</c:v>
                </c:pt>
                <c:pt idx="4">
                  <c:v>9.2200000000000006</c:v>
                </c:pt>
                <c:pt idx="5">
                  <c:v>8.93</c:v>
                </c:pt>
                <c:pt idx="6">
                  <c:v>9.02</c:v>
                </c:pt>
                <c:pt idx="7">
                  <c:v>9.2200000000000006</c:v>
                </c:pt>
                <c:pt idx="8">
                  <c:v>9.15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00-487D-AE6F-AE7B39479D43}"/>
            </c:ext>
          </c:extLst>
        </c:ser>
        <c:ser>
          <c:idx val="2"/>
          <c:order val="2"/>
          <c:tx>
            <c:strRef>
              <c:f>'promedio de egreso'!$D$15</c:f>
              <c:strCache>
                <c:ptCount val="1"/>
                <c:pt idx="0">
                  <c:v>Sep 2020-Abr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de egreso'!$A$16:$A$25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Gestión de Negocios y  Proyectos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Gastronomía</c:v>
                </c:pt>
                <c:pt idx="8">
                  <c:v>Tecnologías de la Información y Comunicación</c:v>
                </c:pt>
                <c:pt idx="9">
                  <c:v>Desarrollo y Gestión de Software</c:v>
                </c:pt>
              </c:strCache>
            </c:strRef>
          </c:cat>
          <c:val>
            <c:numRef>
              <c:f>'promedio de egreso'!$D$16:$D$25</c:f>
              <c:numCache>
                <c:formatCode>General</c:formatCode>
                <c:ptCount val="10"/>
                <c:pt idx="0">
                  <c:v>8.94</c:v>
                </c:pt>
                <c:pt idx="1">
                  <c:v>8.69</c:v>
                </c:pt>
                <c:pt idx="3">
                  <c:v>9.3800000000000008</c:v>
                </c:pt>
                <c:pt idx="4">
                  <c:v>9.2799999999999994</c:v>
                </c:pt>
                <c:pt idx="5">
                  <c:v>9.06</c:v>
                </c:pt>
                <c:pt idx="6">
                  <c:v>9.16</c:v>
                </c:pt>
                <c:pt idx="7">
                  <c:v>9.1</c:v>
                </c:pt>
                <c:pt idx="9">
                  <c:v>9.25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00-487D-AE6F-AE7B39479D43}"/>
            </c:ext>
          </c:extLst>
        </c:ser>
        <c:ser>
          <c:idx val="3"/>
          <c:order val="3"/>
          <c:tx>
            <c:strRef>
              <c:f>'promedio de egreso'!$E$15</c:f>
              <c:strCache>
                <c:ptCount val="1"/>
                <c:pt idx="0">
                  <c:v>Sep 2021-Abr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de egreso'!$A$16:$A$25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Gestión de Negocios y  Proyectos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Gastronomía</c:v>
                </c:pt>
                <c:pt idx="8">
                  <c:v>Tecnologías de la Información y Comunicación</c:v>
                </c:pt>
                <c:pt idx="9">
                  <c:v>Desarrollo y Gestión de Software</c:v>
                </c:pt>
              </c:strCache>
            </c:strRef>
          </c:cat>
          <c:val>
            <c:numRef>
              <c:f>'promedio de egreso'!$E$16:$E$25</c:f>
              <c:numCache>
                <c:formatCode>General</c:formatCode>
                <c:ptCount val="10"/>
                <c:pt idx="0">
                  <c:v>8.7100000000000009</c:v>
                </c:pt>
                <c:pt idx="1">
                  <c:v>8.51</c:v>
                </c:pt>
                <c:pt idx="3">
                  <c:v>9.33</c:v>
                </c:pt>
                <c:pt idx="4">
                  <c:v>9.2200000000000006</c:v>
                </c:pt>
                <c:pt idx="5">
                  <c:v>8.86</c:v>
                </c:pt>
                <c:pt idx="6">
                  <c:v>8.91</c:v>
                </c:pt>
                <c:pt idx="7">
                  <c:v>9.2100000000000009</c:v>
                </c:pt>
                <c:pt idx="9">
                  <c:v>9.32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00-487D-AE6F-AE7B39479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83508848"/>
        <c:axId val="-1383515920"/>
      </c:barChart>
      <c:catAx>
        <c:axId val="-138350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3515920"/>
        <c:crosses val="autoZero"/>
        <c:auto val="1"/>
        <c:lblAlgn val="ctr"/>
        <c:lblOffset val="100"/>
        <c:noMultiLvlLbl val="0"/>
      </c:catAx>
      <c:valAx>
        <c:axId val="-13835159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350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'porcentaje ptc perfil'!$B$2</c:f>
              <c:strCache>
                <c:ptCount val="1"/>
                <c:pt idx="0">
                  <c:v>nov-20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ptc perfil'!$A$3:$A$10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Gestión de Negocios y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Gestión de Desarrollo Turístico</c:v>
                </c:pt>
                <c:pt idx="6">
                  <c:v>Gastronomía</c:v>
                </c:pt>
                <c:pt idx="7">
                  <c:v>Tecnologías de la Información </c:v>
                </c:pt>
              </c:strCache>
            </c:strRef>
          </c:cat>
          <c:val>
            <c:numRef>
              <c:f>'porcentaje ptc perfil'!$B$3:$B$10</c:f>
              <c:numCache>
                <c:formatCode>General</c:formatCode>
                <c:ptCount val="8"/>
                <c:pt idx="0">
                  <c:v>100</c:v>
                </c:pt>
                <c:pt idx="1">
                  <c:v>0</c:v>
                </c:pt>
                <c:pt idx="2">
                  <c:v>100</c:v>
                </c:pt>
                <c:pt idx="3">
                  <c:v>0</c:v>
                </c:pt>
                <c:pt idx="4">
                  <c:v>100</c:v>
                </c:pt>
                <c:pt idx="5">
                  <c:v>80</c:v>
                </c:pt>
                <c:pt idx="6">
                  <c:v>67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E8-459B-970F-6E36A8B16CD9}"/>
            </c:ext>
          </c:extLst>
        </c:ser>
        <c:ser>
          <c:idx val="1"/>
          <c:order val="1"/>
          <c:tx>
            <c:strRef>
              <c:f>'porcentaje ptc perfil'!$C$2</c:f>
              <c:strCache>
                <c:ptCount val="1"/>
                <c:pt idx="0">
                  <c:v>nov-21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ptc perfil'!$A$3:$A$10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Gestión de Negocios y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Gestión de Desarrollo Turístico</c:v>
                </c:pt>
                <c:pt idx="6">
                  <c:v>Gastronomía</c:v>
                </c:pt>
                <c:pt idx="7">
                  <c:v>Tecnologías de la Información </c:v>
                </c:pt>
              </c:strCache>
            </c:strRef>
          </c:cat>
          <c:val>
            <c:numRef>
              <c:f>'porcentaje ptc perfil'!$C$3:$C$10</c:f>
              <c:numCache>
                <c:formatCode>General</c:formatCode>
                <c:ptCount val="8"/>
                <c:pt idx="0">
                  <c:v>60</c:v>
                </c:pt>
                <c:pt idx="1">
                  <c:v>33</c:v>
                </c:pt>
                <c:pt idx="2">
                  <c:v>57.14</c:v>
                </c:pt>
                <c:pt idx="3">
                  <c:v>0</c:v>
                </c:pt>
                <c:pt idx="4">
                  <c:v>67</c:v>
                </c:pt>
                <c:pt idx="5">
                  <c:v>40</c:v>
                </c:pt>
                <c:pt idx="6">
                  <c:v>40</c:v>
                </c:pt>
                <c:pt idx="7">
                  <c:v>85.71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E8-459B-970F-6E36A8B16CD9}"/>
            </c:ext>
          </c:extLst>
        </c:ser>
        <c:ser>
          <c:idx val="2"/>
          <c:order val="2"/>
          <c:tx>
            <c:strRef>
              <c:f>'porcentaje ptc perfil'!$D$2</c:f>
              <c:strCache>
                <c:ptCount val="1"/>
                <c:pt idx="0">
                  <c:v>nov-22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ptc perfil'!$A$3:$A$10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Gestión de Negocios y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Gestión de Desarrollo Turístico</c:v>
                </c:pt>
                <c:pt idx="6">
                  <c:v>Gastronomía</c:v>
                </c:pt>
                <c:pt idx="7">
                  <c:v>Tecnologías de la Información </c:v>
                </c:pt>
              </c:strCache>
            </c:strRef>
          </c:cat>
          <c:val>
            <c:numRef>
              <c:f>'porcentaje ptc perfil'!$D$3:$D$10</c:f>
              <c:numCache>
                <c:formatCode>General</c:formatCode>
                <c:ptCount val="8"/>
                <c:pt idx="0">
                  <c:v>60</c:v>
                </c:pt>
                <c:pt idx="1">
                  <c:v>34</c:v>
                </c:pt>
                <c:pt idx="2">
                  <c:v>57.1</c:v>
                </c:pt>
                <c:pt idx="3">
                  <c:v>0</c:v>
                </c:pt>
                <c:pt idx="4">
                  <c:v>67</c:v>
                </c:pt>
                <c:pt idx="5">
                  <c:v>40</c:v>
                </c:pt>
                <c:pt idx="6">
                  <c:v>40</c:v>
                </c:pt>
                <c:pt idx="7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E8-459B-970F-6E36A8B16CD9}"/>
            </c:ext>
          </c:extLst>
        </c:ser>
        <c:ser>
          <c:idx val="3"/>
          <c:order val="3"/>
          <c:tx>
            <c:strRef>
              <c:f>'porcentaje ptc perfil'!$E$2</c:f>
              <c:strCache>
                <c:ptCount val="1"/>
                <c:pt idx="0">
                  <c:v>nov-23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ptc perfil'!$A$3:$A$10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Gestión de Negocios y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Gestión de Desarrollo Turístico</c:v>
                </c:pt>
                <c:pt idx="6">
                  <c:v>Gastronomía</c:v>
                </c:pt>
                <c:pt idx="7">
                  <c:v>Tecnologías de la Información </c:v>
                </c:pt>
              </c:strCache>
            </c:strRef>
          </c:cat>
          <c:val>
            <c:numRef>
              <c:f>'porcentaje ptc perfil'!$E$3:$E$10</c:f>
              <c:numCache>
                <c:formatCode>General</c:formatCode>
                <c:ptCount val="8"/>
                <c:pt idx="0">
                  <c:v>20</c:v>
                </c:pt>
                <c:pt idx="1">
                  <c:v>0</c:v>
                </c:pt>
                <c:pt idx="2">
                  <c:v>12.5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E8-459B-970F-6E36A8B16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383515376"/>
        <c:axId val="-1383511568"/>
      </c:barChart>
      <c:catAx>
        <c:axId val="-138351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3511568"/>
        <c:crosses val="autoZero"/>
        <c:auto val="1"/>
        <c:lblAlgn val="ctr"/>
        <c:lblOffset val="100"/>
        <c:noMultiLvlLbl val="0"/>
      </c:catAx>
      <c:valAx>
        <c:axId val="-13835115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351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'planes estudio actualizado'!$A$3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E5-4C6C-9D74-5ED6B938C83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E5-4C6C-9D74-5ED6B938C83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E5-4C6C-9D74-5ED6B938C8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'planes estudio actualizado'!$B$2:$E$2</c:f>
              <c:strCache>
                <c:ptCount val="4"/>
                <c:pt idx="0">
                  <c:v>Sep-Dic 2021</c:v>
                </c:pt>
                <c:pt idx="1">
                  <c:v>Sep-Dic 2022</c:v>
                </c:pt>
                <c:pt idx="2">
                  <c:v>Sep-Dic 2023</c:v>
                </c:pt>
                <c:pt idx="3">
                  <c:v>Sep-Dic 2023</c:v>
                </c:pt>
              </c:strCache>
            </c:strRef>
          </c:cat>
          <c:val>
            <c:numRef>
              <c:f>'planes estudio actualizado'!$B$3:$E$3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FE5-4C6C-9D74-5ED6B938C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83512656"/>
        <c:axId val="-1383507760"/>
      </c:barChart>
      <c:catAx>
        <c:axId val="-138351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3507760"/>
        <c:crosses val="autoZero"/>
        <c:auto val="1"/>
        <c:lblAlgn val="ctr"/>
        <c:lblOffset val="100"/>
        <c:noMultiLvlLbl val="0"/>
      </c:catAx>
      <c:valAx>
        <c:axId val="-13835077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351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'planes estudio actualizado'!$A$11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8B-46CD-B160-1AD8B89EEE7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8B-46CD-B160-1AD8B89EEE7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8B-46CD-B160-1AD8B89EEE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'planes estudio actualizado'!$B$10:$E$10</c:f>
              <c:strCache>
                <c:ptCount val="4"/>
                <c:pt idx="0">
                  <c:v>Sep-Dic 2020</c:v>
                </c:pt>
                <c:pt idx="1">
                  <c:v>Sep-Dic 2021</c:v>
                </c:pt>
                <c:pt idx="2">
                  <c:v>Sep-Dic 2022</c:v>
                </c:pt>
                <c:pt idx="3">
                  <c:v>Sep-Dic 2023</c:v>
                </c:pt>
              </c:strCache>
            </c:strRef>
          </c:cat>
          <c:val>
            <c:numRef>
              <c:f>'planes estudio actualizado'!$B$11:$E$11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C8B-46CD-B160-1AD8B89EE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83514832"/>
        <c:axId val="-1383503408"/>
      </c:barChart>
      <c:catAx>
        <c:axId val="-138351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3503408"/>
        <c:crosses val="autoZero"/>
        <c:auto val="1"/>
        <c:lblAlgn val="ctr"/>
        <c:lblOffset val="100"/>
        <c:noMultiLvlLbl val="0"/>
      </c:catAx>
      <c:valAx>
        <c:axId val="-13835034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351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'porcentaje PTC adecuada distrib'!$A$3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4A-4EAB-B63E-F583367B00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4A-4EAB-B63E-F583367B002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4A-4EAB-B63E-F583367B00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PTC adecuada distrib'!$B$2:$E$2</c:f>
              <c:strCache>
                <c:ptCount val="4"/>
                <c:pt idx="0">
                  <c:v>Sep-Dic 2022</c:v>
                </c:pt>
                <c:pt idx="1">
                  <c:v>Ene-Abr 2023</c:v>
                </c:pt>
                <c:pt idx="2">
                  <c:v>May-Ago 2023</c:v>
                </c:pt>
                <c:pt idx="3">
                  <c:v>Sep-Dic 2023</c:v>
                </c:pt>
              </c:strCache>
            </c:strRef>
          </c:cat>
          <c:val>
            <c:numRef>
              <c:f>'porcentaje PTC adecuada distrib'!$B$3:$E$3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14A-4EAB-B63E-F583367B0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81490032"/>
        <c:axId val="-1381498736"/>
      </c:barChart>
      <c:catAx>
        <c:axId val="-138149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1498736"/>
        <c:crosses val="autoZero"/>
        <c:auto val="1"/>
        <c:lblAlgn val="ctr"/>
        <c:lblOffset val="100"/>
        <c:noMultiLvlLbl val="0"/>
      </c:catAx>
      <c:valAx>
        <c:axId val="-13814987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149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'porcentaje PA adecuada distribu'!$A$4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EB-4FDD-86EF-5EA2E482D84A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EB-4FDD-86EF-5EA2E482D84A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EB-4FDD-86EF-5EA2E482D8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PA adecuada distribu'!$B$3:$E$3</c:f>
              <c:strCache>
                <c:ptCount val="4"/>
                <c:pt idx="0">
                  <c:v>Sep-Dic 2022</c:v>
                </c:pt>
                <c:pt idx="1">
                  <c:v>Ene-Abr 2023</c:v>
                </c:pt>
                <c:pt idx="2">
                  <c:v>May-Ago 2023</c:v>
                </c:pt>
                <c:pt idx="3">
                  <c:v>Sep-Dic 2023</c:v>
                </c:pt>
              </c:strCache>
            </c:strRef>
          </c:cat>
          <c:val>
            <c:numRef>
              <c:f>'porcentaje PA adecuada distribu'!$B$4:$E$4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CEB-4FDD-86EF-5EA2E482D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81488944"/>
        <c:axId val="-1381500368"/>
      </c:barChart>
      <c:catAx>
        <c:axId val="-138148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1500368"/>
        <c:crosses val="autoZero"/>
        <c:auto val="1"/>
        <c:lblAlgn val="ctr"/>
        <c:lblOffset val="100"/>
        <c:noMultiLvlLbl val="0"/>
      </c:catAx>
      <c:valAx>
        <c:axId val="-13815003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148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'ingreso '!$D$15</c:f>
              <c:strCache>
                <c:ptCount val="1"/>
                <c:pt idx="0">
                  <c:v>Sep-Dic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'!$C$16:$C$23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Gestión de Negocios y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Gestión y Desarrollo Turístico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'ingreso '!$D$16:$D$23</c:f>
              <c:numCache>
                <c:formatCode>General</c:formatCode>
                <c:ptCount val="8"/>
                <c:pt idx="0">
                  <c:v>41</c:v>
                </c:pt>
                <c:pt idx="1">
                  <c:v>46</c:v>
                </c:pt>
                <c:pt idx="2">
                  <c:v>72</c:v>
                </c:pt>
                <c:pt idx="3">
                  <c:v>102</c:v>
                </c:pt>
                <c:pt idx="4">
                  <c:v>65</c:v>
                </c:pt>
                <c:pt idx="5">
                  <c:v>64</c:v>
                </c:pt>
                <c:pt idx="6">
                  <c:v>90</c:v>
                </c:pt>
                <c:pt idx="7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8A-40BF-AA38-5F0E295B5C7A}"/>
            </c:ext>
          </c:extLst>
        </c:ser>
        <c:ser>
          <c:idx val="1"/>
          <c:order val="1"/>
          <c:tx>
            <c:strRef>
              <c:f>'ingreso '!$E$15</c:f>
              <c:strCache>
                <c:ptCount val="1"/>
                <c:pt idx="0">
                  <c:v>Sep-Dic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'!$C$16:$C$23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Gestión de Negocios y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Gestión y Desarrollo Turístico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'ingreso '!$E$16:$E$23</c:f>
              <c:numCache>
                <c:formatCode>General</c:formatCode>
                <c:ptCount val="8"/>
                <c:pt idx="0">
                  <c:v>23</c:v>
                </c:pt>
                <c:pt idx="1">
                  <c:v>39</c:v>
                </c:pt>
                <c:pt idx="2">
                  <c:v>81</c:v>
                </c:pt>
                <c:pt idx="3">
                  <c:v>78</c:v>
                </c:pt>
                <c:pt idx="4">
                  <c:v>29</c:v>
                </c:pt>
                <c:pt idx="5">
                  <c:v>49</c:v>
                </c:pt>
                <c:pt idx="6">
                  <c:v>78</c:v>
                </c:pt>
                <c:pt idx="7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8A-40BF-AA38-5F0E295B5C7A}"/>
            </c:ext>
          </c:extLst>
        </c:ser>
        <c:ser>
          <c:idx val="2"/>
          <c:order val="2"/>
          <c:tx>
            <c:strRef>
              <c:f>'ingreso '!$F$15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'!$C$16:$C$23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Gestión de Negocios y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Gestión y Desarrollo Turístico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'ingreso '!$F$16:$F$23</c:f>
              <c:numCache>
                <c:formatCode>General</c:formatCode>
                <c:ptCount val="8"/>
                <c:pt idx="0">
                  <c:v>20</c:v>
                </c:pt>
                <c:pt idx="1">
                  <c:v>27</c:v>
                </c:pt>
                <c:pt idx="2">
                  <c:v>78</c:v>
                </c:pt>
                <c:pt idx="3">
                  <c:v>68</c:v>
                </c:pt>
                <c:pt idx="4">
                  <c:v>37</c:v>
                </c:pt>
                <c:pt idx="5">
                  <c:v>38</c:v>
                </c:pt>
                <c:pt idx="6">
                  <c:v>49</c:v>
                </c:pt>
                <c:pt idx="7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8A-40BF-AA38-5F0E295B5C7A}"/>
            </c:ext>
          </c:extLst>
        </c:ser>
        <c:ser>
          <c:idx val="3"/>
          <c:order val="3"/>
          <c:tx>
            <c:strRef>
              <c:f>'ingreso '!$G$15</c:f>
              <c:strCache>
                <c:ptCount val="1"/>
                <c:pt idx="0">
                  <c:v>Sep-Dic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'!$C$16:$C$23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Gestión de Negocios y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Gestión y Desarrollo Turístico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'ingreso '!$G$16:$G$23</c:f>
              <c:numCache>
                <c:formatCode>General</c:formatCode>
                <c:ptCount val="8"/>
                <c:pt idx="0">
                  <c:v>22</c:v>
                </c:pt>
                <c:pt idx="1">
                  <c:v>19</c:v>
                </c:pt>
                <c:pt idx="2">
                  <c:v>107</c:v>
                </c:pt>
                <c:pt idx="3">
                  <c:v>68</c:v>
                </c:pt>
                <c:pt idx="4">
                  <c:v>26</c:v>
                </c:pt>
                <c:pt idx="5">
                  <c:v>49</c:v>
                </c:pt>
                <c:pt idx="6">
                  <c:v>100</c:v>
                </c:pt>
                <c:pt idx="7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8A-40BF-AA38-5F0E295B5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34687952"/>
        <c:axId val="-1634686864"/>
      </c:barChart>
      <c:catAx>
        <c:axId val="-163468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634686864"/>
        <c:crosses val="autoZero"/>
        <c:auto val="1"/>
        <c:lblAlgn val="ctr"/>
        <c:lblOffset val="100"/>
        <c:noMultiLvlLbl val="0"/>
      </c:catAx>
      <c:valAx>
        <c:axId val="-163468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63468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'cumplimiento cuatrim planes'!$B$17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'cumplimiento cuatrim planes'!$A$18:$A$25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Gestión de Software</c:v>
                </c:pt>
              </c:strCache>
            </c:strRef>
          </c:cat>
          <c:val>
            <c:numRef>
              <c:f>'cumplimiento cuatrim planes'!$B$18:$B$25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B0-4437-8F91-BCAF94DAF48C}"/>
            </c:ext>
          </c:extLst>
        </c:ser>
        <c:ser>
          <c:idx val="1"/>
          <c:order val="1"/>
          <c:tx>
            <c:strRef>
              <c:f>'cumplimiento cuatrim planes'!$C$17</c:f>
              <c:strCache>
                <c:ptCount val="1"/>
                <c:pt idx="0">
                  <c:v>Ene-Abr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'cumplimiento cuatrim planes'!$A$18:$A$25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Gestión de Software</c:v>
                </c:pt>
              </c:strCache>
            </c:strRef>
          </c:cat>
          <c:val>
            <c:numRef>
              <c:f>'cumplimiento cuatrim planes'!$C$18:$C$25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98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B0-4437-8F91-BCAF94DAF48C}"/>
            </c:ext>
          </c:extLst>
        </c:ser>
        <c:ser>
          <c:idx val="2"/>
          <c:order val="2"/>
          <c:tx>
            <c:strRef>
              <c:f>'cumplimiento cuatrim planes'!$D$17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'cumplimiento cuatrim planes'!$A$18:$A$25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Gestión de Software</c:v>
                </c:pt>
              </c:strCache>
            </c:strRef>
          </c:cat>
          <c:val>
            <c:numRef>
              <c:f>'cumplimiento cuatrim planes'!$D$18:$D$25</c:f>
              <c:numCache>
                <c:formatCode>General</c:formatCode>
                <c:ptCount val="8"/>
                <c:pt idx="0">
                  <c:v>92.86</c:v>
                </c:pt>
                <c:pt idx="1">
                  <c:v>100</c:v>
                </c:pt>
                <c:pt idx="2">
                  <c:v>100</c:v>
                </c:pt>
                <c:pt idx="3">
                  <c:v>90.63</c:v>
                </c:pt>
                <c:pt idx="4">
                  <c:v>96</c:v>
                </c:pt>
                <c:pt idx="5">
                  <c:v>100</c:v>
                </c:pt>
                <c:pt idx="6">
                  <c:v>100</c:v>
                </c:pt>
                <c:pt idx="7">
                  <c:v>98.36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B0-4437-8F91-BCAF94DAF48C}"/>
            </c:ext>
          </c:extLst>
        </c:ser>
        <c:ser>
          <c:idx val="3"/>
          <c:order val="3"/>
          <c:tx>
            <c:strRef>
              <c:f>'cumplimiento cuatrim planes'!$E$17</c:f>
              <c:strCache>
                <c:ptCount val="1"/>
                <c:pt idx="0">
                  <c:v>Sep-Dic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'cumplimiento cuatrim planes'!$A$18:$A$25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Gestión de Software</c:v>
                </c:pt>
              </c:strCache>
            </c:strRef>
          </c:cat>
          <c:val>
            <c:numRef>
              <c:f>'cumplimiento cuatrim planes'!$E$18:$E$25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B0-4437-8F91-BCAF94DAF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381494928"/>
        <c:axId val="-1381497648"/>
      </c:barChart>
      <c:catAx>
        <c:axId val="-138149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1497648"/>
        <c:crosses val="autoZero"/>
        <c:auto val="1"/>
        <c:lblAlgn val="ctr"/>
        <c:lblOffset val="100"/>
        <c:noMultiLvlLbl val="0"/>
      </c:catAx>
      <c:valAx>
        <c:axId val="-13814976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149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s-MX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'PORCENTAJE TERMINACION ESTADIAS'!$B$2</c:f>
              <c:strCache>
                <c:ptCount val="1"/>
                <c:pt idx="0">
                  <c:v>May-Ago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TERMINACION ESTADIAS'!$A$3:$A$12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Administracion Area Formulación y Evaluación de Proyectos</c:v>
                </c:pt>
                <c:pt idx="3">
                  <c:v>Mecatrónica Automatización</c:v>
                </c:pt>
                <c:pt idx="4">
                  <c:v>Mecatrónica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 Desarrollo de Software Multiplataforma</c:v>
                </c:pt>
              </c:strCache>
            </c:strRef>
          </c:cat>
          <c:val>
            <c:numRef>
              <c:f>'PORCENTAJE TERMINACION ESTADIAS'!$B$3:$B$12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98-4012-88F3-2A1EF5843C0D}"/>
            </c:ext>
          </c:extLst>
        </c:ser>
        <c:ser>
          <c:idx val="1"/>
          <c:order val="1"/>
          <c:tx>
            <c:strRef>
              <c:f>'PORCENTAJE TERMINACION ESTADIAS'!$C$2</c:f>
              <c:strCache>
                <c:ptCount val="1"/>
                <c:pt idx="0">
                  <c:v>May-Ago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TERMINACION ESTADIAS'!$A$3:$A$12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Administracion Area Formulación y Evaluación de Proyectos</c:v>
                </c:pt>
                <c:pt idx="3">
                  <c:v>Mecatrónica Automatización</c:v>
                </c:pt>
                <c:pt idx="4">
                  <c:v>Mecatrónica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 Desarrollo de Software Multiplataforma</c:v>
                </c:pt>
              </c:strCache>
            </c:strRef>
          </c:cat>
          <c:val>
            <c:numRef>
              <c:f>'PORCENTAJE TERMINACION ESTADIAS'!$C$3:$C$12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98-4012-88F3-2A1EF5843C0D}"/>
            </c:ext>
          </c:extLst>
        </c:ser>
        <c:ser>
          <c:idx val="2"/>
          <c:order val="2"/>
          <c:tx>
            <c:strRef>
              <c:f>'PORCENTAJE TERMINACION ESTADIAS'!$D$2</c:f>
              <c:strCache>
                <c:ptCount val="1"/>
                <c:pt idx="0">
                  <c:v>May-Ago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TERMINACION ESTADIAS'!$A$3:$A$12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Administracion Area Formulación y Evaluación de Proyectos</c:v>
                </c:pt>
                <c:pt idx="3">
                  <c:v>Mecatrónica Automatización</c:v>
                </c:pt>
                <c:pt idx="4">
                  <c:v>Mecatrónica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 Desarrollo de Software Multiplataforma</c:v>
                </c:pt>
              </c:strCache>
            </c:strRef>
          </c:cat>
          <c:val>
            <c:numRef>
              <c:f>'PORCENTAJE TERMINACION ESTADIAS'!$D$3:$D$12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98-4012-88F3-2A1EF5843C0D}"/>
            </c:ext>
          </c:extLst>
        </c:ser>
        <c:ser>
          <c:idx val="3"/>
          <c:order val="3"/>
          <c:tx>
            <c:strRef>
              <c:f>'PORCENTAJE TERMINACION ESTADIAS'!$E$2</c:f>
              <c:strCache>
                <c:ptCount val="1"/>
                <c:pt idx="0">
                  <c:v>May-Ago 2023.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TERMINACION ESTADIAS'!$A$3:$A$12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Administracion Area Formulación y Evaluación de Proyectos</c:v>
                </c:pt>
                <c:pt idx="3">
                  <c:v>Mecatrónica Automatización</c:v>
                </c:pt>
                <c:pt idx="4">
                  <c:v>Mecatrónica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 Desarrollo de Software Multiplataforma</c:v>
                </c:pt>
              </c:strCache>
            </c:strRef>
          </c:cat>
          <c:val>
            <c:numRef>
              <c:f>'PORCENTAJE TERMINACION ESTADIAS'!$E$3:$E$12</c:f>
              <c:numCache>
                <c:formatCode>General</c:formatCode>
                <c:ptCount val="10"/>
                <c:pt idx="0">
                  <c:v>100</c:v>
                </c:pt>
                <c:pt idx="1">
                  <c:v>91</c:v>
                </c:pt>
                <c:pt idx="2">
                  <c:v>99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97</c:v>
                </c:pt>
                <c:pt idx="7">
                  <c:v>97</c:v>
                </c:pt>
                <c:pt idx="8">
                  <c:v>98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98-4012-88F3-2A1EF5843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81491120"/>
        <c:axId val="-1381500912"/>
      </c:barChart>
      <c:catAx>
        <c:axId val="-13814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1500912"/>
        <c:crosses val="autoZero"/>
        <c:auto val="1"/>
        <c:lblAlgn val="ctr"/>
        <c:lblOffset val="100"/>
        <c:noMultiLvlLbl val="0"/>
      </c:catAx>
      <c:valAx>
        <c:axId val="-13815009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14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'PORCENTAJE TERMINACION ESTADIAS'!$B$14</c:f>
              <c:strCache>
                <c:ptCount val="1"/>
                <c:pt idx="0">
                  <c:v>Ene  –Abr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TERMINACION ESTADIAS'!$A$15:$A$23</c:f>
              <c:strCache>
                <c:ptCount val="9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Desarrollo y Gestión de Software</c:v>
                </c:pt>
              </c:strCache>
            </c:strRef>
          </c:cat>
          <c:val>
            <c:numRef>
              <c:f>'PORCENTAJE TERMINACION ESTADIAS'!$B$15:$B$23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AB-4163-988A-FC61DF74D898}"/>
            </c:ext>
          </c:extLst>
        </c:ser>
        <c:ser>
          <c:idx val="1"/>
          <c:order val="1"/>
          <c:tx>
            <c:strRef>
              <c:f>'PORCENTAJE TERMINACION ESTADIAS'!$C$14</c:f>
              <c:strCache>
                <c:ptCount val="1"/>
                <c:pt idx="0">
                  <c:v>Ene  –Abr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TERMINACION ESTADIAS'!$A$15:$A$23</c:f>
              <c:strCache>
                <c:ptCount val="9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Desarrollo y Gestión de Software</c:v>
                </c:pt>
              </c:strCache>
            </c:strRef>
          </c:cat>
          <c:val>
            <c:numRef>
              <c:f>'PORCENTAJE TERMINACION ESTADIAS'!$C$15:$C$23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AB-4163-988A-FC61DF74D898}"/>
            </c:ext>
          </c:extLst>
        </c:ser>
        <c:ser>
          <c:idx val="2"/>
          <c:order val="2"/>
          <c:tx>
            <c:strRef>
              <c:f>'PORCENTAJE TERMINACION ESTADIAS'!$D$14</c:f>
              <c:strCache>
                <c:ptCount val="1"/>
                <c:pt idx="0">
                  <c:v>Ene  –Abr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TERMINACION ESTADIAS'!$A$15:$A$23</c:f>
              <c:strCache>
                <c:ptCount val="9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Desarrollo y Gestión de Software</c:v>
                </c:pt>
              </c:strCache>
            </c:strRef>
          </c:cat>
          <c:val>
            <c:numRef>
              <c:f>'PORCENTAJE TERMINACION ESTADIAS'!$D$15:$D$23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AB-4163-988A-FC61DF74D898}"/>
            </c:ext>
          </c:extLst>
        </c:ser>
        <c:ser>
          <c:idx val="3"/>
          <c:order val="3"/>
          <c:tx>
            <c:strRef>
              <c:f>'PORCENTAJE TERMINACION ESTADIAS'!$E$14</c:f>
              <c:strCache>
                <c:ptCount val="1"/>
                <c:pt idx="0">
                  <c:v>Ene  –Abr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TERMINACION ESTADIAS'!$A$15:$A$23</c:f>
              <c:strCache>
                <c:ptCount val="9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Desarrollo y Gestión de Software</c:v>
                </c:pt>
              </c:strCache>
            </c:strRef>
          </c:cat>
          <c:val>
            <c:numRef>
              <c:f>'PORCENTAJE TERMINACION ESTADIAS'!$E$15:$E$23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AB-4163-988A-FC61DF74D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81494384"/>
        <c:axId val="-1381490576"/>
      </c:barChart>
      <c:catAx>
        <c:axId val="-138149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1490576"/>
        <c:crosses val="autoZero"/>
        <c:auto val="1"/>
        <c:lblAlgn val="ctr"/>
        <c:lblOffset val="100"/>
        <c:noMultiLvlLbl val="0"/>
      </c:catAx>
      <c:valAx>
        <c:axId val="-13814905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149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D8-4152-9487-24122867D52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D8-4152-9487-24122867D527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D8-4152-9487-24122867D5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'EMPRESAS ESTADIAS'!$A$3:$D$3</c:f>
              <c:strCache>
                <c:ptCount val="4"/>
                <c:pt idx="0">
                  <c:v>May- Ago 2020</c:v>
                </c:pt>
                <c:pt idx="1">
                  <c:v>May- Ago 2021</c:v>
                </c:pt>
                <c:pt idx="2">
                  <c:v>May- Ago 2022</c:v>
                </c:pt>
                <c:pt idx="3">
                  <c:v>May- Ago 2023</c:v>
                </c:pt>
              </c:strCache>
            </c:strRef>
          </c:cat>
          <c:val>
            <c:numRef>
              <c:f>'EMPRESAS ESTADIAS'!$A$4:$D$4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2D8-4152-9487-24122867D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81499824"/>
        <c:axId val="-1381488400"/>
      </c:barChart>
      <c:catAx>
        <c:axId val="-138149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1488400"/>
        <c:crosses val="autoZero"/>
        <c:auto val="1"/>
        <c:lblAlgn val="ctr"/>
        <c:lblOffset val="100"/>
        <c:noMultiLvlLbl val="0"/>
      </c:catAx>
      <c:valAx>
        <c:axId val="-138148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149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F4-42E0-B173-3C1147AA45A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F4-42E0-B173-3C1147AA45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F4-42E0-B173-3C1147AA45A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FF4-42E0-B173-3C1147AA45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'EMPRESAS ESTADIAS'!$A$25:$D$25</c:f>
              <c:strCache>
                <c:ptCount val="4"/>
                <c:pt idx="0">
                  <c:v>Ene-Abr 2020</c:v>
                </c:pt>
                <c:pt idx="1">
                  <c:v>Ene-Abr 2021</c:v>
                </c:pt>
                <c:pt idx="2">
                  <c:v>Ene-Abr 2022</c:v>
                </c:pt>
                <c:pt idx="3">
                  <c:v>Ene-Abr 2023</c:v>
                </c:pt>
              </c:strCache>
            </c:strRef>
          </c:cat>
          <c:val>
            <c:numRef>
              <c:f>'EMPRESAS ESTADIAS'!$A$26:$D$26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FF4-42E0-B173-3C1147AA4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81492752"/>
        <c:axId val="-1381492208"/>
      </c:barChart>
      <c:catAx>
        <c:axId val="-138149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1492208"/>
        <c:crosses val="autoZero"/>
        <c:auto val="1"/>
        <c:lblAlgn val="ctr"/>
        <c:lblOffset val="100"/>
        <c:noMultiLvlLbl val="0"/>
      </c:catAx>
      <c:valAx>
        <c:axId val="-138149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149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D8-464D-964D-4E494E76EBA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D8-464D-964D-4E494E76EB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D8-464D-964D-4E494E76EB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D8-464D-964D-4E494E76EB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docentes eval'!$A$3:$D$3</c:f>
              <c:strCache>
                <c:ptCount val="4"/>
                <c:pt idx="0">
                  <c:v>Sep-Dic 2022</c:v>
                </c:pt>
                <c:pt idx="1">
                  <c:v>Ene-Abr 2023</c:v>
                </c:pt>
                <c:pt idx="2">
                  <c:v>May- Ago 2023</c:v>
                </c:pt>
                <c:pt idx="3">
                  <c:v>Sep-Dic 2023</c:v>
                </c:pt>
              </c:strCache>
            </c:strRef>
          </c:cat>
          <c:val>
            <c:numRef>
              <c:f>'% docentes eval'!$A$4:$D$4</c:f>
              <c:numCache>
                <c:formatCode>General</c:formatCode>
                <c:ptCount val="4"/>
                <c:pt idx="0">
                  <c:v>96.1</c:v>
                </c:pt>
                <c:pt idx="1">
                  <c:v>97.8</c:v>
                </c:pt>
                <c:pt idx="2">
                  <c:v>97.9</c:v>
                </c:pt>
                <c:pt idx="3">
                  <c:v>97.8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D8-464D-964D-4E494E76E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81486224"/>
        <c:axId val="-1365442336"/>
      </c:barChart>
      <c:catAx>
        <c:axId val="-138148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5442336"/>
        <c:crosses val="autoZero"/>
        <c:auto val="1"/>
        <c:lblAlgn val="ctr"/>
        <c:lblOffset val="100"/>
        <c:noMultiLvlLbl val="0"/>
      </c:catAx>
      <c:valAx>
        <c:axId val="-136544233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8148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20-432E-803A-B402B19132C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20-432E-803A-B402B19132C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20-432E-803A-B402B19132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docentes eval'!$A$25:$D$25</c:f>
              <c:strCache>
                <c:ptCount val="4"/>
                <c:pt idx="0">
                  <c:v>Sep-Dic 2022</c:v>
                </c:pt>
                <c:pt idx="1">
                  <c:v>Ene-Abr 2023</c:v>
                </c:pt>
                <c:pt idx="2">
                  <c:v>May- Ago 2023</c:v>
                </c:pt>
                <c:pt idx="3">
                  <c:v>Sep-Dic 2023</c:v>
                </c:pt>
              </c:strCache>
            </c:strRef>
          </c:cat>
          <c:val>
            <c:numRef>
              <c:f>'% docentes eval'!$A$26:$D$26</c:f>
              <c:numCache>
                <c:formatCode>General</c:formatCode>
                <c:ptCount val="4"/>
                <c:pt idx="0">
                  <c:v>97.78</c:v>
                </c:pt>
                <c:pt idx="1">
                  <c:v>99.5</c:v>
                </c:pt>
                <c:pt idx="2">
                  <c:v>98.3</c:v>
                </c:pt>
                <c:pt idx="3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20-432E-803A-B402B1913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5434176"/>
        <c:axId val="-1365437440"/>
      </c:barChart>
      <c:catAx>
        <c:axId val="-13654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5437440"/>
        <c:crosses val="autoZero"/>
        <c:auto val="1"/>
        <c:lblAlgn val="ctr"/>
        <c:lblOffset val="100"/>
        <c:noMultiLvlLbl val="0"/>
      </c:catAx>
      <c:valAx>
        <c:axId val="-136543744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543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A0-4677-8089-60FC68FA1D4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A0-4677-8089-60FC68FA1D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A0-4677-8089-60FC68FA1D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docentes eval'!$A$48:$D$48</c:f>
              <c:strCache>
                <c:ptCount val="4"/>
                <c:pt idx="0">
                  <c:v>Sep-Dic 2022</c:v>
                </c:pt>
                <c:pt idx="1">
                  <c:v>Ene-Abr 2023</c:v>
                </c:pt>
                <c:pt idx="2">
                  <c:v>May- Ago 2023</c:v>
                </c:pt>
                <c:pt idx="3">
                  <c:v>Sep-Dic 2023</c:v>
                </c:pt>
              </c:strCache>
            </c:strRef>
          </c:cat>
          <c:val>
            <c:numRef>
              <c:f>'% docentes eval'!$A$49:$D$49</c:f>
              <c:numCache>
                <c:formatCode>General</c:formatCode>
                <c:ptCount val="4"/>
                <c:pt idx="0">
                  <c:v>99.1</c:v>
                </c:pt>
                <c:pt idx="1">
                  <c:v>99.1</c:v>
                </c:pt>
                <c:pt idx="2">
                  <c:v>99.1</c:v>
                </c:pt>
                <c:pt idx="3">
                  <c:v>99.1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BA0-4677-8089-60FC68FA1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5427648"/>
        <c:axId val="-1365433632"/>
      </c:barChart>
      <c:catAx>
        <c:axId val="-136542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5433632"/>
        <c:crosses val="autoZero"/>
        <c:auto val="1"/>
        <c:lblAlgn val="ctr"/>
        <c:lblOffset val="100"/>
        <c:noMultiLvlLbl val="0"/>
      </c:catAx>
      <c:valAx>
        <c:axId val="-136543363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542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76-43C0-BDA2-1214A96B63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76-43C0-BDA2-1214A96B630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76-43C0-BDA2-1214A96B63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docentes eval'!$A$116:$D$116</c:f>
              <c:strCache>
                <c:ptCount val="4"/>
                <c:pt idx="0">
                  <c:v>Sep-Dic 2022</c:v>
                </c:pt>
                <c:pt idx="1">
                  <c:v>Ene-Abr 2023</c:v>
                </c:pt>
                <c:pt idx="2">
                  <c:v>May- Ago 2023</c:v>
                </c:pt>
                <c:pt idx="3">
                  <c:v>Sep-Dic 2023</c:v>
                </c:pt>
              </c:strCache>
            </c:strRef>
          </c:cat>
          <c:val>
            <c:numRef>
              <c:f>'% docentes eval'!$A$117:$D$117</c:f>
              <c:numCache>
                <c:formatCode>General</c:formatCode>
                <c:ptCount val="4"/>
                <c:pt idx="0">
                  <c:v>96.5</c:v>
                </c:pt>
                <c:pt idx="1">
                  <c:v>98</c:v>
                </c:pt>
                <c:pt idx="2">
                  <c:v>96.3</c:v>
                </c:pt>
                <c:pt idx="3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A76-43C0-BDA2-1214A96B6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5440704"/>
        <c:axId val="-1365436896"/>
      </c:barChart>
      <c:catAx>
        <c:axId val="-136544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5436896"/>
        <c:crosses val="autoZero"/>
        <c:auto val="1"/>
        <c:lblAlgn val="ctr"/>
        <c:lblOffset val="100"/>
        <c:noMultiLvlLbl val="0"/>
      </c:catAx>
      <c:valAx>
        <c:axId val="-136543689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544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MX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5E-424B-BD1A-1CCCFB0C0E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5E-424B-BD1A-1CCCFB0C0EB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5E-424B-BD1A-1CCCFB0C0EB7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15E-424B-BD1A-1CCCFB0C0EB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15E-424B-BD1A-1CCCFB0C0EB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15E-424B-BD1A-1CCCFB0C0EB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15E-424B-BD1A-1CCCFB0C0EB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docentes eval'!$A$70:$D$70</c:f>
              <c:strCache>
                <c:ptCount val="4"/>
                <c:pt idx="0">
                  <c:v>Sep-Dic 2022</c:v>
                </c:pt>
                <c:pt idx="1">
                  <c:v>Ene-Abr 2023</c:v>
                </c:pt>
                <c:pt idx="2">
                  <c:v>May- Ago 2022</c:v>
                </c:pt>
                <c:pt idx="3">
                  <c:v>Sep-Dic 2023</c:v>
                </c:pt>
              </c:strCache>
            </c:strRef>
          </c:cat>
          <c:val>
            <c:numRef>
              <c:f>'% docentes eval'!$A$71:$D$71</c:f>
              <c:numCache>
                <c:formatCode>General</c:formatCode>
                <c:ptCount val="4"/>
                <c:pt idx="0">
                  <c:v>100</c:v>
                </c:pt>
                <c:pt idx="1">
                  <c:v>97.5</c:v>
                </c:pt>
                <c:pt idx="2">
                  <c:v>87.5</c:v>
                </c:pt>
                <c:pt idx="3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15E-424B-BD1A-1CCCFB0C0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5429824"/>
        <c:axId val="-1365435264"/>
      </c:barChart>
      <c:catAx>
        <c:axId val="-136542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5435264"/>
        <c:crosses val="autoZero"/>
        <c:auto val="1"/>
        <c:lblAlgn val="ctr"/>
        <c:lblOffset val="100"/>
        <c:noMultiLvlLbl val="0"/>
      </c:catAx>
      <c:valAx>
        <c:axId val="-136543526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542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matricula!$B$2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matricula!$A$3:$A$12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Área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matricula!$B$3:$B$12</c:f>
              <c:numCache>
                <c:formatCode>General</c:formatCode>
                <c:ptCount val="10"/>
                <c:pt idx="0">
                  <c:v>72</c:v>
                </c:pt>
                <c:pt idx="1">
                  <c:v>83</c:v>
                </c:pt>
                <c:pt idx="2">
                  <c:v>247</c:v>
                </c:pt>
                <c:pt idx="3">
                  <c:v>135</c:v>
                </c:pt>
                <c:pt idx="4">
                  <c:v>51</c:v>
                </c:pt>
                <c:pt idx="5">
                  <c:v>68</c:v>
                </c:pt>
                <c:pt idx="6">
                  <c:v>56</c:v>
                </c:pt>
                <c:pt idx="7">
                  <c:v>63</c:v>
                </c:pt>
                <c:pt idx="8">
                  <c:v>277</c:v>
                </c:pt>
                <c:pt idx="9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46-47B9-A1DB-02DA0B82EA56}"/>
            </c:ext>
          </c:extLst>
        </c:ser>
        <c:ser>
          <c:idx val="1"/>
          <c:order val="1"/>
          <c:tx>
            <c:strRef>
              <c:f>matricula!$C$2</c:f>
              <c:strCache>
                <c:ptCount val="1"/>
                <c:pt idx="0">
                  <c:v>Ene - Abr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matricula!$A$3:$A$12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Área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matricula!$C$3:$C$12</c:f>
              <c:numCache>
                <c:formatCode>General</c:formatCode>
                <c:ptCount val="10"/>
                <c:pt idx="0">
                  <c:v>64</c:v>
                </c:pt>
                <c:pt idx="1">
                  <c:v>84</c:v>
                </c:pt>
                <c:pt idx="2">
                  <c:v>243</c:v>
                </c:pt>
                <c:pt idx="3">
                  <c:v>131</c:v>
                </c:pt>
                <c:pt idx="4">
                  <c:v>50</c:v>
                </c:pt>
                <c:pt idx="5">
                  <c:v>63</c:v>
                </c:pt>
                <c:pt idx="6">
                  <c:v>55</c:v>
                </c:pt>
                <c:pt idx="7">
                  <c:v>60</c:v>
                </c:pt>
                <c:pt idx="8">
                  <c:v>271</c:v>
                </c:pt>
                <c:pt idx="9">
                  <c:v>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46-47B9-A1DB-02DA0B82EA56}"/>
            </c:ext>
          </c:extLst>
        </c:ser>
        <c:ser>
          <c:idx val="2"/>
          <c:order val="2"/>
          <c:tx>
            <c:strRef>
              <c:f>matricula!$D$2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matricula!$A$3:$A$12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Área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matricula!$D$3:$D$12</c:f>
              <c:numCache>
                <c:formatCode>General</c:formatCode>
                <c:ptCount val="10"/>
                <c:pt idx="0">
                  <c:v>59</c:v>
                </c:pt>
                <c:pt idx="1">
                  <c:v>81</c:v>
                </c:pt>
                <c:pt idx="2">
                  <c:v>223</c:v>
                </c:pt>
                <c:pt idx="3">
                  <c:v>125</c:v>
                </c:pt>
                <c:pt idx="4">
                  <c:v>52</c:v>
                </c:pt>
                <c:pt idx="5">
                  <c:v>62</c:v>
                </c:pt>
                <c:pt idx="6">
                  <c:v>55</c:v>
                </c:pt>
                <c:pt idx="7">
                  <c:v>58</c:v>
                </c:pt>
                <c:pt idx="8">
                  <c:v>262</c:v>
                </c:pt>
                <c:pt idx="9">
                  <c:v>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46-47B9-A1DB-02DA0B82EA56}"/>
            </c:ext>
          </c:extLst>
        </c:ser>
        <c:ser>
          <c:idx val="3"/>
          <c:order val="3"/>
          <c:tx>
            <c:strRef>
              <c:f>matricula!$E$2</c:f>
              <c:strCache>
                <c:ptCount val="1"/>
                <c:pt idx="0">
                  <c:v>Sep-Dic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matricula!$A$3:$A$12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Área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matricula!$E$3:$E$12</c:f>
              <c:numCache>
                <c:formatCode>General</c:formatCode>
                <c:ptCount val="10"/>
                <c:pt idx="0">
                  <c:v>94</c:v>
                </c:pt>
                <c:pt idx="1">
                  <c:v>96</c:v>
                </c:pt>
                <c:pt idx="2">
                  <c:v>271</c:v>
                </c:pt>
                <c:pt idx="3">
                  <c:v>150</c:v>
                </c:pt>
                <c:pt idx="4">
                  <c:v>50</c:v>
                </c:pt>
                <c:pt idx="5">
                  <c:v>59</c:v>
                </c:pt>
                <c:pt idx="6">
                  <c:v>188</c:v>
                </c:pt>
                <c:pt idx="7">
                  <c:v>64</c:v>
                </c:pt>
                <c:pt idx="8">
                  <c:v>357</c:v>
                </c:pt>
                <c:pt idx="9">
                  <c:v>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46-47B9-A1DB-02DA0B82E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34699376"/>
        <c:axId val="-1634695568"/>
      </c:barChart>
      <c:catAx>
        <c:axId val="-16346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634695568"/>
        <c:crosses val="autoZero"/>
        <c:auto val="1"/>
        <c:lblAlgn val="ctr"/>
        <c:lblOffset val="100"/>
        <c:noMultiLvlLbl val="0"/>
      </c:catAx>
      <c:valAx>
        <c:axId val="-163469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63469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55-4E78-B36D-B10930E02C2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55-4E78-B36D-B10930E02C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55-4E78-B36D-B10930E02C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docentes eval'!$A$92:$D$92</c:f>
              <c:strCache>
                <c:ptCount val="4"/>
                <c:pt idx="0">
                  <c:v>Sep-Dic 2022</c:v>
                </c:pt>
                <c:pt idx="1">
                  <c:v>Ene-Abr 2023</c:v>
                </c:pt>
                <c:pt idx="2">
                  <c:v>May- Ago 2023</c:v>
                </c:pt>
                <c:pt idx="3">
                  <c:v>Sep-Dic 2023</c:v>
                </c:pt>
              </c:strCache>
            </c:strRef>
          </c:cat>
          <c:val>
            <c:numRef>
              <c:f>'% docentes eval'!$A$93:$D$93</c:f>
              <c:numCache>
                <c:formatCode>General</c:formatCode>
                <c:ptCount val="4"/>
                <c:pt idx="0">
                  <c:v>80</c:v>
                </c:pt>
                <c:pt idx="1">
                  <c:v>100</c:v>
                </c:pt>
                <c:pt idx="2">
                  <c:v>98.3</c:v>
                </c:pt>
                <c:pt idx="3">
                  <c:v>81.8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255-4E78-B36D-B10930E02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5429280"/>
        <c:axId val="-1365428192"/>
      </c:barChart>
      <c:catAx>
        <c:axId val="-13654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5428192"/>
        <c:crosses val="autoZero"/>
        <c:auto val="1"/>
        <c:lblAlgn val="ctr"/>
        <c:lblOffset val="100"/>
        <c:noMultiLvlLbl val="0"/>
      </c:catAx>
      <c:valAx>
        <c:axId val="-13654281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542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MX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11-4B46-AF83-334F97B2DD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11-4B46-AF83-334F97B2DD1D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11-4B46-AF83-334F97B2DD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docentes eval'!$A$160:$D$160</c:f>
              <c:strCache>
                <c:ptCount val="4"/>
                <c:pt idx="0">
                  <c:v>Sep-Dic 2022</c:v>
                </c:pt>
                <c:pt idx="1">
                  <c:v>Ene-Abr 2023</c:v>
                </c:pt>
                <c:pt idx="2">
                  <c:v>May- Ago 2023</c:v>
                </c:pt>
                <c:pt idx="3">
                  <c:v>Sep-Dic 2023</c:v>
                </c:pt>
              </c:strCache>
            </c:strRef>
          </c:cat>
          <c:val>
            <c:numRef>
              <c:f>'% docentes eval'!$A$161:$D$161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A11-4B46-AF83-334F97B2D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5441792"/>
        <c:axId val="-1365432544"/>
      </c:barChart>
      <c:catAx>
        <c:axId val="-136544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5432544"/>
        <c:crosses val="autoZero"/>
        <c:auto val="1"/>
        <c:lblAlgn val="ctr"/>
        <c:lblOffset val="100"/>
        <c:noMultiLvlLbl val="0"/>
      </c:catAx>
      <c:valAx>
        <c:axId val="-136543254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544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MX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B3-4D86-9FBF-A4082942E8C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B3-4D86-9FBF-A4082942E8C9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B3-4D86-9FBF-A4082942E8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'EDUC CONTINUA'!$A$3:$D$3</c:f>
              <c:strCache>
                <c:ptCount val="4"/>
                <c:pt idx="0">
                  <c:v>Sep-Dic 2022</c:v>
                </c:pt>
                <c:pt idx="1">
                  <c:v>Ene-Abr 2023</c:v>
                </c:pt>
                <c:pt idx="2">
                  <c:v>May-ago 2023</c:v>
                </c:pt>
                <c:pt idx="3">
                  <c:v>Sep-Dic 2023</c:v>
                </c:pt>
              </c:strCache>
            </c:strRef>
          </c:cat>
          <c:val>
            <c:numRef>
              <c:f>'EDUC CONTINUA'!$A$4:$D$4</c:f>
              <c:numCache>
                <c:formatCode>General</c:formatCode>
                <c:ptCount val="4"/>
                <c:pt idx="0">
                  <c:v>92.86</c:v>
                </c:pt>
                <c:pt idx="1">
                  <c:v>83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4B3-4D86-9FBF-A4082942E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5438528"/>
        <c:axId val="-1365432000"/>
      </c:barChart>
      <c:catAx>
        <c:axId val="-136543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5432000"/>
        <c:crosses val="autoZero"/>
        <c:auto val="1"/>
        <c:lblAlgn val="ctr"/>
        <c:lblOffset val="100"/>
        <c:noMultiLvlLbl val="0"/>
      </c:catAx>
      <c:valAx>
        <c:axId val="-136543200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543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3E-4606-9141-6CABCE97513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3E-4606-9141-6CABCE9751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3E-4606-9141-6CABCE975136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3E-4606-9141-6CABCE9751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'EDUC CONTINUA'!$A$9:$D$9</c:f>
              <c:strCache>
                <c:ptCount val="4"/>
                <c:pt idx="0">
                  <c:v>Sep-Dic 2022</c:v>
                </c:pt>
                <c:pt idx="1">
                  <c:v>Ene-Abr 2023</c:v>
                </c:pt>
                <c:pt idx="2">
                  <c:v>May-ago 2023</c:v>
                </c:pt>
                <c:pt idx="3">
                  <c:v>Sep-Dic 2023</c:v>
                </c:pt>
              </c:strCache>
            </c:strRef>
          </c:cat>
          <c:val>
            <c:numRef>
              <c:f>'EDUC CONTINUA'!$A$10:$D$10</c:f>
              <c:numCache>
                <c:formatCode>General</c:formatCode>
                <c:ptCount val="4"/>
                <c:pt idx="0">
                  <c:v>92.98</c:v>
                </c:pt>
                <c:pt idx="1">
                  <c:v>96</c:v>
                </c:pt>
                <c:pt idx="2">
                  <c:v>96</c:v>
                </c:pt>
                <c:pt idx="3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3E-4606-9141-6CABCE975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0952656"/>
        <c:axId val="-1360944496"/>
      </c:barChart>
      <c:catAx>
        <c:axId val="-136095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0944496"/>
        <c:crosses val="autoZero"/>
        <c:auto val="1"/>
        <c:lblAlgn val="ctr"/>
        <c:lblOffset val="100"/>
        <c:noMultiLvlLbl val="0"/>
      </c:catAx>
      <c:valAx>
        <c:axId val="-136094449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095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46-4453-9235-BAA06C5046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46-4453-9235-BAA06C50469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46-4453-9235-BAA06C5046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'EDUC CONTINUA'!$A$15:$D$15</c:f>
              <c:strCache>
                <c:ptCount val="4"/>
                <c:pt idx="0">
                  <c:v>Sep-Dic 2022</c:v>
                </c:pt>
                <c:pt idx="1">
                  <c:v>Ene-Abr 2023</c:v>
                </c:pt>
                <c:pt idx="2">
                  <c:v>May-ago 2023</c:v>
                </c:pt>
                <c:pt idx="3">
                  <c:v>Sep-Dic 2023</c:v>
                </c:pt>
              </c:strCache>
            </c:strRef>
          </c:cat>
          <c:val>
            <c:numRef>
              <c:f>'EDUC CONTINUA'!$A$16:$D$16</c:f>
              <c:numCache>
                <c:formatCode>General</c:formatCode>
                <c:ptCount val="4"/>
                <c:pt idx="0">
                  <c:v>100</c:v>
                </c:pt>
                <c:pt idx="1">
                  <c:v>83</c:v>
                </c:pt>
                <c:pt idx="2">
                  <c:v>100</c:v>
                </c:pt>
                <c:pt idx="3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D46-4453-9235-BAA06C504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0946672"/>
        <c:axId val="-1360939600"/>
      </c:barChart>
      <c:catAx>
        <c:axId val="-136094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0939600"/>
        <c:crosses val="autoZero"/>
        <c:auto val="1"/>
        <c:lblAlgn val="ctr"/>
        <c:lblOffset val="100"/>
        <c:noMultiLvlLbl val="0"/>
      </c:catAx>
      <c:valAx>
        <c:axId val="-136093960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094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DB-4B09-BAB7-E003D03420C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DB-4B09-BAB7-E003D03420C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DB-4B09-BAB7-E003D03420C6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DB-4B09-BAB7-E003D03420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'EDUC CONTINUA'!$A$20:$D$20</c:f>
              <c:strCache>
                <c:ptCount val="4"/>
                <c:pt idx="0">
                  <c:v>Sep-Dic 2022</c:v>
                </c:pt>
                <c:pt idx="1">
                  <c:v>Ene-Abr 2023</c:v>
                </c:pt>
                <c:pt idx="2">
                  <c:v>May-ago 2023</c:v>
                </c:pt>
                <c:pt idx="3">
                  <c:v>Sep-Dic 2023</c:v>
                </c:pt>
              </c:strCache>
            </c:strRef>
          </c:cat>
          <c:val>
            <c:numRef>
              <c:f>'EDUC CONTINUA'!$A$21:$D$21</c:f>
              <c:numCache>
                <c:formatCode>General</c:formatCode>
                <c:ptCount val="4"/>
                <c:pt idx="0">
                  <c:v>75.52</c:v>
                </c:pt>
                <c:pt idx="1">
                  <c:v>79</c:v>
                </c:pt>
                <c:pt idx="2">
                  <c:v>87</c:v>
                </c:pt>
                <c:pt idx="3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7DB-4B09-BAB7-E003D034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0941776"/>
        <c:axId val="-1360943408"/>
      </c:barChart>
      <c:catAx>
        <c:axId val="-136094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0943408"/>
        <c:crosses val="autoZero"/>
        <c:auto val="1"/>
        <c:lblAlgn val="ctr"/>
        <c:lblOffset val="100"/>
        <c:noMultiLvlLbl val="0"/>
      </c:catAx>
      <c:valAx>
        <c:axId val="-136094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094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'SERVICIOS COMPLEMENTARIOS'!$C$2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'SERVICIOS COMPLEMENTARIOS'!$B$3:$B$5</c:f>
              <c:strCache>
                <c:ptCount val="3"/>
                <c:pt idx="0">
                  <c:v>SERVICIOS ESTUDIANTILES (BECAS)</c:v>
                </c:pt>
                <c:pt idx="1">
                  <c:v>SERVICIOS ESTUDIANTILES (APOYO PSICOPEDAGÓGICO)</c:v>
                </c:pt>
                <c:pt idx="2">
                  <c:v>SERVICIOS MÉDICOS</c:v>
                </c:pt>
              </c:strCache>
            </c:strRef>
          </c:cat>
          <c:val>
            <c:numRef>
              <c:f>'SERVICIOS COMPLEMENTARIOS'!$C$3:$C$5</c:f>
              <c:numCache>
                <c:formatCode>General</c:formatCode>
                <c:ptCount val="3"/>
                <c:pt idx="0">
                  <c:v>8.75</c:v>
                </c:pt>
                <c:pt idx="1">
                  <c:v>8.75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64-444F-AF82-DA8DF387B545}"/>
            </c:ext>
          </c:extLst>
        </c:ser>
        <c:ser>
          <c:idx val="1"/>
          <c:order val="1"/>
          <c:tx>
            <c:strRef>
              <c:f>'SERVICIOS COMPLEMENTARIOS'!$D$2</c:f>
              <c:strCache>
                <c:ptCount val="1"/>
                <c:pt idx="0">
                  <c:v>Valor alcanzado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'SERVICIOS COMPLEMENTARIOS'!$B$3:$B$5</c:f>
              <c:strCache>
                <c:ptCount val="3"/>
                <c:pt idx="0">
                  <c:v>SERVICIOS ESTUDIANTILES (BECAS)</c:v>
                </c:pt>
                <c:pt idx="1">
                  <c:v>SERVICIOS ESTUDIANTILES (APOYO PSICOPEDAGÓGICO)</c:v>
                </c:pt>
                <c:pt idx="2">
                  <c:v>SERVICIOS MÉDICOS</c:v>
                </c:pt>
              </c:strCache>
            </c:strRef>
          </c:cat>
          <c:val>
            <c:numRef>
              <c:f>'SERVICIOS COMPLEMENTARIOS'!$D$3:$D$5</c:f>
              <c:numCache>
                <c:formatCode>General</c:formatCode>
                <c:ptCount val="3"/>
                <c:pt idx="0">
                  <c:v>9.18</c:v>
                </c:pt>
                <c:pt idx="1">
                  <c:v>9.2200000000000006</c:v>
                </c:pt>
                <c:pt idx="2">
                  <c:v>8.09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64-444F-AF82-DA8DF387B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0948304"/>
        <c:axId val="-1360939056"/>
      </c:barChart>
      <c:catAx>
        <c:axId val="-136094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0939056"/>
        <c:crosses val="autoZero"/>
        <c:auto val="1"/>
        <c:lblAlgn val="ctr"/>
        <c:lblOffset val="100"/>
        <c:noMultiLvlLbl val="0"/>
      </c:catAx>
      <c:valAx>
        <c:axId val="-136093905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094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'VISITAS INDUSTRIALES'!$B$14</c:f>
              <c:strCache>
                <c:ptCount val="1"/>
                <c:pt idx="0">
                  <c:v>NO. DE  VISITAS REALIZADAS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3F-425F-AC32-29405797CD4B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3F-425F-AC32-29405797CD4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3F-425F-AC32-29405797CD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'VISITAS INDUSTRIALES'!$A$15:$A$18</c:f>
              <c:strCache>
                <c:ptCount val="4"/>
                <c:pt idx="0">
                  <c:v>TSU  e Ingeniería en Mecatrónica (Potencia y Control), TSU e  Ingeniería en Energías Renovables</c:v>
                </c:pt>
                <c:pt idx="1">
                  <c:v>Administración y Evaluación de Proyectos e IDEPS</c:v>
                </c:pt>
                <c:pt idx="2">
                  <c:v>TSU en PROCAL, Ing. en  PROBIO</c:v>
                </c:pt>
                <c:pt idx="3">
                  <c:v>Total</c:v>
                </c:pt>
              </c:strCache>
            </c:strRef>
          </c:cat>
          <c:val>
            <c:numRef>
              <c:f>'VISITAS INDUSTRIALES'!$B$15:$B$18</c:f>
              <c:numCache>
                <c:formatCode>General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1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C3F-425F-AC32-29405797C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0952112"/>
        <c:axId val="-1360942320"/>
      </c:barChart>
      <c:catAx>
        <c:axId val="-136095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0942320"/>
        <c:crosses val="autoZero"/>
        <c:auto val="1"/>
        <c:lblAlgn val="ctr"/>
        <c:lblOffset val="100"/>
        <c:noMultiLvlLbl val="0"/>
      </c:catAx>
      <c:valAx>
        <c:axId val="-136094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095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proyectos!$C$15</c:f>
              <c:strCache>
                <c:ptCount val="1"/>
                <c:pt idx="0">
                  <c:v>No. de proyectos de investigación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96-44C7-8489-D2749555578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96-44C7-8489-D27495555783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96-44C7-8489-D2749555578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96-44C7-8489-D2749555578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596-44C7-8489-D27495555783}"/>
              </c:ext>
            </c:extLst>
          </c:dPt>
          <c:dPt>
            <c:idx val="6"/>
            <c:invertIfNegative val="0"/>
            <c:bubble3D val="0"/>
            <c:spPr>
              <a:solidFill>
                <a:srgbClr val="CA06A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596-44C7-8489-D274955557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proyectos!$B$16:$B$22</c:f>
              <c:strCache>
                <c:ptCount val="7"/>
                <c:pt idx="0">
                  <c:v>Conocimiento aplicado al fortalecimiento organizacional</c:v>
                </c:pt>
                <c:pt idx="1">
                  <c:v>Tendencias Turísticas para el Desarrollo Sostenible</c:v>
                </c:pt>
                <c:pt idx="2">
                  <c:v>Tecnologías de la Información y Comunicación</c:v>
                </c:pt>
                <c:pt idx="3">
                  <c:v>Tecnología de Alimentos</c:v>
                </c:pt>
                <c:pt idx="4">
                  <c:v>Mecatrónica, Energía y Sistemas</c:v>
                </c:pt>
                <c:pt idx="5">
                  <c:v>Mecánica industrial</c:v>
                </c:pt>
                <c:pt idx="6">
                  <c:v>Total</c:v>
                </c:pt>
              </c:strCache>
            </c:strRef>
          </c:cat>
          <c:val>
            <c:numRef>
              <c:f>proyectos!$C$16:$C$22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596-44C7-8489-D27495555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0950480"/>
        <c:axId val="-1360949392"/>
      </c:barChart>
      <c:catAx>
        <c:axId val="-136095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0949392"/>
        <c:crosses val="autoZero"/>
        <c:auto val="1"/>
        <c:lblAlgn val="ctr"/>
        <c:lblOffset val="100"/>
        <c:noMultiLvlLbl val="0"/>
      </c:catAx>
      <c:valAx>
        <c:axId val="-1360949392"/>
        <c:scaling>
          <c:orientation val="minMax"/>
          <c:max val="2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36095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matricula!$B$16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matricula!$A$17:$A$24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matricula!$B$17:$B$24</c:f>
              <c:numCache>
                <c:formatCode>General</c:formatCode>
                <c:ptCount val="8"/>
                <c:pt idx="0">
                  <c:v>33</c:v>
                </c:pt>
                <c:pt idx="1">
                  <c:v>53</c:v>
                </c:pt>
                <c:pt idx="2">
                  <c:v>147</c:v>
                </c:pt>
                <c:pt idx="3">
                  <c:v>65</c:v>
                </c:pt>
                <c:pt idx="4">
                  <c:v>112</c:v>
                </c:pt>
                <c:pt idx="5">
                  <c:v>81</c:v>
                </c:pt>
                <c:pt idx="6">
                  <c:v>156</c:v>
                </c:pt>
                <c:pt idx="7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D5-4B0C-B3E1-748D458F4AC3}"/>
            </c:ext>
          </c:extLst>
        </c:ser>
        <c:ser>
          <c:idx val="1"/>
          <c:order val="1"/>
          <c:tx>
            <c:strRef>
              <c:f>matricula!$C$16</c:f>
              <c:strCache>
                <c:ptCount val="1"/>
                <c:pt idx="0">
                  <c:v>Ene - Abr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matricula!$A$17:$A$24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matricula!$C$17:$C$24</c:f>
              <c:numCache>
                <c:formatCode>General</c:formatCode>
                <c:ptCount val="8"/>
                <c:pt idx="0">
                  <c:v>33</c:v>
                </c:pt>
                <c:pt idx="1">
                  <c:v>63</c:v>
                </c:pt>
                <c:pt idx="2">
                  <c:v>158</c:v>
                </c:pt>
                <c:pt idx="3">
                  <c:v>64</c:v>
                </c:pt>
                <c:pt idx="4">
                  <c:v>120</c:v>
                </c:pt>
                <c:pt idx="5">
                  <c:v>87</c:v>
                </c:pt>
                <c:pt idx="6">
                  <c:v>156</c:v>
                </c:pt>
                <c:pt idx="7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D5-4B0C-B3E1-748D458F4AC3}"/>
            </c:ext>
          </c:extLst>
        </c:ser>
        <c:ser>
          <c:idx val="2"/>
          <c:order val="2"/>
          <c:tx>
            <c:strRef>
              <c:f>matricula!$D$16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matricula!$A$17:$A$24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matricula!$D$17:$D$24</c:f>
              <c:numCache>
                <c:formatCode>General</c:formatCode>
                <c:ptCount val="8"/>
                <c:pt idx="0">
                  <c:v>14</c:v>
                </c:pt>
                <c:pt idx="1">
                  <c:v>27</c:v>
                </c:pt>
                <c:pt idx="2">
                  <c:v>69</c:v>
                </c:pt>
                <c:pt idx="3">
                  <c:v>33</c:v>
                </c:pt>
                <c:pt idx="4">
                  <c:v>52</c:v>
                </c:pt>
                <c:pt idx="5">
                  <c:v>40</c:v>
                </c:pt>
                <c:pt idx="6">
                  <c:v>79</c:v>
                </c:pt>
                <c:pt idx="7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D5-4B0C-B3E1-748D458F4AC3}"/>
            </c:ext>
          </c:extLst>
        </c:ser>
        <c:ser>
          <c:idx val="3"/>
          <c:order val="3"/>
          <c:tx>
            <c:strRef>
              <c:f>matricula!$E$16</c:f>
              <c:strCache>
                <c:ptCount val="1"/>
                <c:pt idx="0">
                  <c:v>Sep-Dic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matricula!$A$17:$A$24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matricula!$E$17:$E$24</c:f>
              <c:numCache>
                <c:formatCode>General</c:formatCode>
                <c:ptCount val="8"/>
                <c:pt idx="0">
                  <c:v>35</c:v>
                </c:pt>
                <c:pt idx="1">
                  <c:v>46</c:v>
                </c:pt>
                <c:pt idx="2">
                  <c:v>147</c:v>
                </c:pt>
                <c:pt idx="3">
                  <c:v>55</c:v>
                </c:pt>
                <c:pt idx="4">
                  <c:v>149</c:v>
                </c:pt>
                <c:pt idx="5">
                  <c:v>89</c:v>
                </c:pt>
                <c:pt idx="6">
                  <c:v>185</c:v>
                </c:pt>
                <c:pt idx="7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D5-4B0C-B3E1-748D458F4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37851120"/>
        <c:axId val="-1437843504"/>
      </c:barChart>
      <c:catAx>
        <c:axId val="-143785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437843504"/>
        <c:crosses val="autoZero"/>
        <c:auto val="1"/>
        <c:lblAlgn val="ctr"/>
        <c:lblOffset val="100"/>
        <c:noMultiLvlLbl val="0"/>
      </c:catAx>
      <c:valAx>
        <c:axId val="-143784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43785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alumnos acreditados'!$B$2</c:f>
              <c:strCache>
                <c:ptCount val="1"/>
                <c:pt idx="0">
                  <c:v>Sep - Dic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alumnos acreditados'!$A$3:$A$12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alumnos acreditados'!$B$3:$B$12</c:f>
              <c:numCache>
                <c:formatCode>General</c:formatCode>
                <c:ptCount val="10"/>
                <c:pt idx="0">
                  <c:v>87.5</c:v>
                </c:pt>
                <c:pt idx="1">
                  <c:v>98.8</c:v>
                </c:pt>
                <c:pt idx="2">
                  <c:v>97.57</c:v>
                </c:pt>
                <c:pt idx="3">
                  <c:v>97.78</c:v>
                </c:pt>
                <c:pt idx="4">
                  <c:v>100</c:v>
                </c:pt>
                <c:pt idx="5">
                  <c:v>91.18</c:v>
                </c:pt>
                <c:pt idx="6">
                  <c:v>100</c:v>
                </c:pt>
                <c:pt idx="7">
                  <c:v>98.41</c:v>
                </c:pt>
                <c:pt idx="8">
                  <c:v>97.83</c:v>
                </c:pt>
                <c:pt idx="9">
                  <c:v>96.88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08-4F4A-9B9C-A1A8EF3842B0}"/>
            </c:ext>
          </c:extLst>
        </c:ser>
        <c:ser>
          <c:idx val="1"/>
          <c:order val="1"/>
          <c:tx>
            <c:strRef>
              <c:f>'% alumnos acreditados'!$C$2</c:f>
              <c:strCache>
                <c:ptCount val="1"/>
                <c:pt idx="0">
                  <c:v>Ene - Abr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alumnos acreditados'!$A$3:$A$12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alumnos acreditados'!$C$3:$C$12</c:f>
              <c:numCache>
                <c:formatCode>General</c:formatCode>
                <c:ptCount val="10"/>
                <c:pt idx="0">
                  <c:v>95.16</c:v>
                </c:pt>
                <c:pt idx="1">
                  <c:v>88.89</c:v>
                </c:pt>
                <c:pt idx="2">
                  <c:v>95.32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98.15</c:v>
                </c:pt>
                <c:pt idx="7">
                  <c:v>98.28</c:v>
                </c:pt>
                <c:pt idx="8">
                  <c:v>100</c:v>
                </c:pt>
                <c:pt idx="9">
                  <c:v>96.67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08-4F4A-9B9C-A1A8EF3842B0}"/>
            </c:ext>
          </c:extLst>
        </c:ser>
        <c:ser>
          <c:idx val="2"/>
          <c:order val="2"/>
          <c:tx>
            <c:strRef>
              <c:f>'% alumnos acreditados'!$D$2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alumnos acreditados'!$A$3:$A$12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alumnos acreditados'!$D$3:$D$12</c:f>
              <c:numCache>
                <c:formatCode>General</c:formatCode>
                <c:ptCount val="10"/>
                <c:pt idx="0">
                  <c:v>89.47</c:v>
                </c:pt>
                <c:pt idx="1">
                  <c:v>85.48</c:v>
                </c:pt>
                <c:pt idx="2">
                  <c:v>100</c:v>
                </c:pt>
                <c:pt idx="3">
                  <c:v>99.16</c:v>
                </c:pt>
                <c:pt idx="4">
                  <c:v>92.31</c:v>
                </c:pt>
                <c:pt idx="5">
                  <c:v>90.16</c:v>
                </c:pt>
                <c:pt idx="6">
                  <c:v>100</c:v>
                </c:pt>
                <c:pt idx="7">
                  <c:v>91.07</c:v>
                </c:pt>
                <c:pt idx="8">
                  <c:v>95.26</c:v>
                </c:pt>
                <c:pt idx="9">
                  <c:v>98.54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08-4F4A-9B9C-A1A8EF3842B0}"/>
            </c:ext>
          </c:extLst>
        </c:ser>
        <c:ser>
          <c:idx val="3"/>
          <c:order val="3"/>
          <c:tx>
            <c:strRef>
              <c:f>'% alumnos acreditados'!$E$2</c:f>
              <c:strCache>
                <c:ptCount val="1"/>
                <c:pt idx="0">
                  <c:v>Sep - Dic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alumnos acreditados'!$A$3:$A$12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alumnos acreditados'!$E$3:$E$12</c:f>
              <c:numCache>
                <c:formatCode>General</c:formatCode>
                <c:ptCount val="10"/>
                <c:pt idx="0">
                  <c:v>86.42</c:v>
                </c:pt>
                <c:pt idx="1">
                  <c:v>97.8</c:v>
                </c:pt>
                <c:pt idx="2">
                  <c:v>94.14</c:v>
                </c:pt>
                <c:pt idx="3">
                  <c:v>98.51</c:v>
                </c:pt>
                <c:pt idx="4">
                  <c:v>100</c:v>
                </c:pt>
                <c:pt idx="5">
                  <c:v>94.12</c:v>
                </c:pt>
                <c:pt idx="6">
                  <c:v>96.97</c:v>
                </c:pt>
                <c:pt idx="7">
                  <c:v>100</c:v>
                </c:pt>
                <c:pt idx="8">
                  <c:v>99.05</c:v>
                </c:pt>
                <c:pt idx="9">
                  <c:v>95.88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08-4F4A-9B9C-A1A8EF384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37850576"/>
        <c:axId val="-1437849488"/>
      </c:barChart>
      <c:catAx>
        <c:axId val="-143785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437849488"/>
        <c:crosses val="autoZero"/>
        <c:auto val="1"/>
        <c:lblAlgn val="ctr"/>
        <c:lblOffset val="100"/>
        <c:noMultiLvlLbl val="0"/>
      </c:catAx>
      <c:valAx>
        <c:axId val="-14378494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43785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alumnos acreditados'!$B$15</c:f>
              <c:strCache>
                <c:ptCount val="1"/>
                <c:pt idx="0">
                  <c:v>Sep - Dic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alumnos acreditados'!$A$16:$A$23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'% alumnos acreditados'!$B$16:$B$23</c:f>
              <c:numCache>
                <c:formatCode>General</c:formatCode>
                <c:ptCount val="8"/>
                <c:pt idx="0">
                  <c:v>90.91</c:v>
                </c:pt>
                <c:pt idx="1">
                  <c:v>98.11</c:v>
                </c:pt>
                <c:pt idx="2">
                  <c:v>100</c:v>
                </c:pt>
                <c:pt idx="3">
                  <c:v>95.38</c:v>
                </c:pt>
                <c:pt idx="4">
                  <c:v>100</c:v>
                </c:pt>
                <c:pt idx="5">
                  <c:v>100</c:v>
                </c:pt>
                <c:pt idx="6">
                  <c:v>99.36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70-4735-9F65-0E22DBA0909E}"/>
            </c:ext>
          </c:extLst>
        </c:ser>
        <c:ser>
          <c:idx val="1"/>
          <c:order val="1"/>
          <c:tx>
            <c:strRef>
              <c:f>'% alumnos acreditados'!$C$15</c:f>
              <c:strCache>
                <c:ptCount val="1"/>
                <c:pt idx="0">
                  <c:v>Ene - Abr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alumnos acreditados'!$A$16:$A$23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'% alumnos acreditados'!$C$16:$C$23</c:f>
              <c:numCache>
                <c:formatCode>General</c:formatCode>
                <c:ptCount val="8"/>
                <c:pt idx="0">
                  <c:v>87.88</c:v>
                </c:pt>
                <c:pt idx="1">
                  <c:v>91.8</c:v>
                </c:pt>
                <c:pt idx="2">
                  <c:v>96.82</c:v>
                </c:pt>
                <c:pt idx="3">
                  <c:v>95.24</c:v>
                </c:pt>
                <c:pt idx="4">
                  <c:v>93.16</c:v>
                </c:pt>
                <c:pt idx="5">
                  <c:v>97.65</c:v>
                </c:pt>
                <c:pt idx="6">
                  <c:v>99.36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70-4735-9F65-0E22DBA0909E}"/>
            </c:ext>
          </c:extLst>
        </c:ser>
        <c:ser>
          <c:idx val="2"/>
          <c:order val="2"/>
          <c:tx>
            <c:strRef>
              <c:f>'% alumnos acreditados'!$D$15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alumnos acreditados'!$A$16:$A$23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'% alumnos acreditados'!$D$16:$D$23</c:f>
              <c:numCache>
                <c:formatCode>General</c:formatCode>
                <c:ptCount val="8"/>
                <c:pt idx="0">
                  <c:v>92.86</c:v>
                </c:pt>
                <c:pt idx="1">
                  <c:v>100</c:v>
                </c:pt>
                <c:pt idx="2">
                  <c:v>100</c:v>
                </c:pt>
                <c:pt idx="3">
                  <c:v>90.63</c:v>
                </c:pt>
                <c:pt idx="4">
                  <c:v>96</c:v>
                </c:pt>
                <c:pt idx="5">
                  <c:v>100</c:v>
                </c:pt>
                <c:pt idx="6">
                  <c:v>100</c:v>
                </c:pt>
                <c:pt idx="7">
                  <c:v>98.36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70-4735-9F65-0E22DBA0909E}"/>
            </c:ext>
          </c:extLst>
        </c:ser>
        <c:ser>
          <c:idx val="3"/>
          <c:order val="3"/>
          <c:tx>
            <c:strRef>
              <c:f>'% alumnos acreditados'!$E$15</c:f>
              <c:strCache>
                <c:ptCount val="1"/>
                <c:pt idx="0">
                  <c:v>Sep - Dic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alumnos acreditados'!$A$16:$A$23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'% alumnos acreditados'!$E$16:$E$23</c:f>
              <c:numCache>
                <c:formatCode>General</c:formatCode>
                <c:ptCount val="8"/>
                <c:pt idx="0">
                  <c:v>81.819999999999993</c:v>
                </c:pt>
                <c:pt idx="1">
                  <c:v>97.73</c:v>
                </c:pt>
                <c:pt idx="2">
                  <c:v>96.4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97.58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70-4735-9F65-0E22DBA09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37845680"/>
        <c:axId val="-1437847856"/>
      </c:barChart>
      <c:catAx>
        <c:axId val="-143784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437847856"/>
        <c:crosses val="autoZero"/>
        <c:auto val="1"/>
        <c:lblAlgn val="ctr"/>
        <c:lblOffset val="100"/>
        <c:noMultiLvlLbl val="0"/>
      </c:catAx>
      <c:valAx>
        <c:axId val="-14378478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43784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REGULARIZACION'!$B$2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REGULARIZACION'!$A$3:$A$12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REGULARIZACION'!$B$3:$B$12</c:f>
              <c:numCache>
                <c:formatCode>General</c:formatCode>
                <c:ptCount val="10"/>
                <c:pt idx="0">
                  <c:v>68.97</c:v>
                </c:pt>
                <c:pt idx="1">
                  <c:v>97.5</c:v>
                </c:pt>
                <c:pt idx="2">
                  <c:v>83.33</c:v>
                </c:pt>
                <c:pt idx="3">
                  <c:v>91.43</c:v>
                </c:pt>
                <c:pt idx="4">
                  <c:v>100</c:v>
                </c:pt>
                <c:pt idx="5">
                  <c:v>80</c:v>
                </c:pt>
                <c:pt idx="6">
                  <c:v>100</c:v>
                </c:pt>
                <c:pt idx="7">
                  <c:v>87.5</c:v>
                </c:pt>
                <c:pt idx="8">
                  <c:v>90.32</c:v>
                </c:pt>
                <c:pt idx="9">
                  <c:v>89.8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8F-41B2-B14D-9A6FE33EAD42}"/>
            </c:ext>
          </c:extLst>
        </c:ser>
        <c:ser>
          <c:idx val="1"/>
          <c:order val="1"/>
          <c:tx>
            <c:strRef>
              <c:f>'% REGULARIZACION'!$C$2</c:f>
              <c:strCache>
                <c:ptCount val="1"/>
                <c:pt idx="0">
                  <c:v>Ene - Abr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REGULARIZACION'!$A$3:$A$12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REGULARIZACION'!$C$3:$C$12</c:f>
              <c:numCache>
                <c:formatCode>General</c:formatCode>
                <c:ptCount val="10"/>
                <c:pt idx="0">
                  <c:v>85.71</c:v>
                </c:pt>
                <c:pt idx="1">
                  <c:v>76.92</c:v>
                </c:pt>
                <c:pt idx="2">
                  <c:v>78.430000000000007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66.67</c:v>
                </c:pt>
                <c:pt idx="7">
                  <c:v>66.67</c:v>
                </c:pt>
                <c:pt idx="8">
                  <c:v>100</c:v>
                </c:pt>
                <c:pt idx="9">
                  <c:v>87.8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8F-41B2-B14D-9A6FE33EAD42}"/>
            </c:ext>
          </c:extLst>
        </c:ser>
        <c:ser>
          <c:idx val="2"/>
          <c:order val="2"/>
          <c:tx>
            <c:strRef>
              <c:f>'% REGULARIZACION'!$D$2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REGULARIZACION'!$A$3:$A$12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REGULARIZACION'!$D$3:$D$12</c:f>
              <c:numCache>
                <c:formatCode>General</c:formatCode>
                <c:ptCount val="10"/>
                <c:pt idx="0">
                  <c:v>68.42</c:v>
                </c:pt>
                <c:pt idx="1">
                  <c:v>78.569999999999993</c:v>
                </c:pt>
                <c:pt idx="2">
                  <c:v>100</c:v>
                </c:pt>
                <c:pt idx="3">
                  <c:v>95</c:v>
                </c:pt>
                <c:pt idx="4">
                  <c:v>77.78</c:v>
                </c:pt>
                <c:pt idx="5">
                  <c:v>76.92</c:v>
                </c:pt>
                <c:pt idx="6">
                  <c:v>66.67</c:v>
                </c:pt>
                <c:pt idx="7">
                  <c:v>16.670000000000002</c:v>
                </c:pt>
                <c:pt idx="8">
                  <c:v>64.709999999999994</c:v>
                </c:pt>
                <c:pt idx="9">
                  <c:v>90.48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8F-41B2-B14D-9A6FE33EAD42}"/>
            </c:ext>
          </c:extLst>
        </c:ser>
        <c:ser>
          <c:idx val="3"/>
          <c:order val="3"/>
          <c:tx>
            <c:strRef>
              <c:f>'% REGULARIZACION'!$E$2</c:f>
              <c:strCache>
                <c:ptCount val="1"/>
                <c:pt idx="0">
                  <c:v>Sep-Dic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REGULARIZACION'!$A$3:$A$12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REGULARIZACION'!$E$3:$E$12</c:f>
              <c:numCache>
                <c:formatCode>General</c:formatCode>
                <c:ptCount val="10"/>
                <c:pt idx="0">
                  <c:v>70.27</c:v>
                </c:pt>
                <c:pt idx="1">
                  <c:v>87.5</c:v>
                </c:pt>
                <c:pt idx="2">
                  <c:v>80.819999999999993</c:v>
                </c:pt>
                <c:pt idx="3">
                  <c:v>95.12</c:v>
                </c:pt>
                <c:pt idx="4">
                  <c:v>100</c:v>
                </c:pt>
                <c:pt idx="5">
                  <c:v>86.96</c:v>
                </c:pt>
                <c:pt idx="6">
                  <c:v>75</c:v>
                </c:pt>
                <c:pt idx="7">
                  <c:v>100</c:v>
                </c:pt>
                <c:pt idx="8">
                  <c:v>95.31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8F-41B2-B14D-9A6FE33EA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37852752"/>
        <c:axId val="-1437842416"/>
      </c:barChart>
      <c:catAx>
        <c:axId val="-143785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437842416"/>
        <c:crosses val="autoZero"/>
        <c:auto val="1"/>
        <c:lblAlgn val="ctr"/>
        <c:lblOffset val="100"/>
        <c:noMultiLvlLbl val="0"/>
      </c:catAx>
      <c:valAx>
        <c:axId val="-14378424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43785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REGULARIZACION'!$B$14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REGULARIZACION'!$A$15:$A$22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'% REGULARIZACION'!$B$15:$B$22</c:f>
              <c:numCache>
                <c:formatCode>General</c:formatCode>
                <c:ptCount val="8"/>
                <c:pt idx="0">
                  <c:v>76.92</c:v>
                </c:pt>
                <c:pt idx="1">
                  <c:v>97.83</c:v>
                </c:pt>
                <c:pt idx="2">
                  <c:v>100</c:v>
                </c:pt>
                <c:pt idx="3">
                  <c:v>90.91</c:v>
                </c:pt>
                <c:pt idx="4">
                  <c:v>100</c:v>
                </c:pt>
                <c:pt idx="5">
                  <c:v>100</c:v>
                </c:pt>
                <c:pt idx="6">
                  <c:v>80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63-447D-B24E-196EFE142A23}"/>
            </c:ext>
          </c:extLst>
        </c:ser>
        <c:ser>
          <c:idx val="1"/>
          <c:order val="1"/>
          <c:tx>
            <c:strRef>
              <c:f>'% REGULARIZACION'!$C$14</c:f>
              <c:strCache>
                <c:ptCount val="1"/>
                <c:pt idx="0">
                  <c:v>Ene - Abr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REGULARIZACION'!$A$15:$A$22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'% REGULARIZACION'!$C$15:$C$22</c:f>
              <c:numCache>
                <c:formatCode>General</c:formatCode>
                <c:ptCount val="8"/>
                <c:pt idx="0">
                  <c:v>60</c:v>
                </c:pt>
                <c:pt idx="1">
                  <c:v>83.33</c:v>
                </c:pt>
                <c:pt idx="2">
                  <c:v>0</c:v>
                </c:pt>
                <c:pt idx="3">
                  <c:v>86.36</c:v>
                </c:pt>
                <c:pt idx="4">
                  <c:v>20</c:v>
                </c:pt>
                <c:pt idx="5">
                  <c:v>60</c:v>
                </c:pt>
                <c:pt idx="6">
                  <c:v>88.89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63-447D-B24E-196EFE142A23}"/>
            </c:ext>
          </c:extLst>
        </c:ser>
        <c:ser>
          <c:idx val="2"/>
          <c:order val="2"/>
          <c:tx>
            <c:strRef>
              <c:f>'% REGULARIZACION'!$D$14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REGULARIZACION'!$A$15:$A$22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'% REGULARIZACION'!$D$15:$D$22</c:f>
              <c:numCache>
                <c:formatCode>General</c:formatCode>
                <c:ptCount val="8"/>
                <c:pt idx="0">
                  <c:v>75</c:v>
                </c:pt>
                <c:pt idx="1">
                  <c:v>100</c:v>
                </c:pt>
                <c:pt idx="2">
                  <c:v>100</c:v>
                </c:pt>
                <c:pt idx="3">
                  <c:v>76.92</c:v>
                </c:pt>
                <c:pt idx="4">
                  <c:v>81.819999999999993</c:v>
                </c:pt>
                <c:pt idx="5">
                  <c:v>0</c:v>
                </c:pt>
                <c:pt idx="6">
                  <c:v>100</c:v>
                </c:pt>
                <c:pt idx="7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63-447D-B24E-196EFE142A23}"/>
            </c:ext>
          </c:extLst>
        </c:ser>
        <c:ser>
          <c:idx val="3"/>
          <c:order val="3"/>
          <c:tx>
            <c:strRef>
              <c:f>'% REGULARIZACION'!$E$14</c:f>
              <c:strCache>
                <c:ptCount val="1"/>
                <c:pt idx="0">
                  <c:v>Sep-Dic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REGULARIZACION'!$A$15:$A$22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'% REGULARIZACION'!$E$15:$E$22</c:f>
              <c:numCache>
                <c:formatCode>General</c:formatCode>
                <c:ptCount val="8"/>
                <c:pt idx="0">
                  <c:v>66.67</c:v>
                </c:pt>
                <c:pt idx="1">
                  <c:v>97.62</c:v>
                </c:pt>
                <c:pt idx="2">
                  <c:v>92.42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91.18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63-447D-B24E-196EFE142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37841328"/>
        <c:axId val="-1437845136"/>
      </c:barChart>
      <c:catAx>
        <c:axId val="-143784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437845136"/>
        <c:crosses val="autoZero"/>
        <c:auto val="1"/>
        <c:lblAlgn val="ctr"/>
        <c:lblOffset val="100"/>
        <c:noMultiLvlLbl val="0"/>
      </c:catAx>
      <c:valAx>
        <c:axId val="-14378451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43784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'promedio cuatri aprov'!$B$2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cuatri aprov'!$A$3:$A$12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'promedio cuatri aprov'!$B$3:$B$12</c:f>
              <c:numCache>
                <c:formatCode>General</c:formatCode>
                <c:ptCount val="10"/>
                <c:pt idx="0">
                  <c:v>8.4499999999999993</c:v>
                </c:pt>
                <c:pt idx="1">
                  <c:v>8.84</c:v>
                </c:pt>
                <c:pt idx="2">
                  <c:v>9.11</c:v>
                </c:pt>
                <c:pt idx="3">
                  <c:v>9</c:v>
                </c:pt>
                <c:pt idx="4">
                  <c:v>9.08</c:v>
                </c:pt>
                <c:pt idx="5">
                  <c:v>8.8699999999999992</c:v>
                </c:pt>
                <c:pt idx="6">
                  <c:v>8.93</c:v>
                </c:pt>
                <c:pt idx="7">
                  <c:v>8.93</c:v>
                </c:pt>
                <c:pt idx="8">
                  <c:v>8.86</c:v>
                </c:pt>
                <c:pt idx="9">
                  <c:v>9.09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21-4C56-AE4E-215928BBDD87}"/>
            </c:ext>
          </c:extLst>
        </c:ser>
        <c:ser>
          <c:idx val="1"/>
          <c:order val="1"/>
          <c:tx>
            <c:strRef>
              <c:f>'promedio cuatri aprov'!$C$2</c:f>
              <c:strCache>
                <c:ptCount val="1"/>
                <c:pt idx="0">
                  <c:v>Ene-Abr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cuatri aprov'!$A$3:$A$12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'promedio cuatri aprov'!$C$3:$C$12</c:f>
              <c:numCache>
                <c:formatCode>General</c:formatCode>
                <c:ptCount val="10"/>
                <c:pt idx="0">
                  <c:v>8.64</c:v>
                </c:pt>
                <c:pt idx="1">
                  <c:v>8.59</c:v>
                </c:pt>
                <c:pt idx="2">
                  <c:v>9.19</c:v>
                </c:pt>
                <c:pt idx="3">
                  <c:v>8.99</c:v>
                </c:pt>
                <c:pt idx="4">
                  <c:v>9.16</c:v>
                </c:pt>
                <c:pt idx="5">
                  <c:v>8.84</c:v>
                </c:pt>
                <c:pt idx="6">
                  <c:v>8.99</c:v>
                </c:pt>
                <c:pt idx="7">
                  <c:v>8.99</c:v>
                </c:pt>
                <c:pt idx="8">
                  <c:v>8.76</c:v>
                </c:pt>
                <c:pt idx="9">
                  <c:v>9.08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21-4C56-AE4E-215928BBDD87}"/>
            </c:ext>
          </c:extLst>
        </c:ser>
        <c:ser>
          <c:idx val="2"/>
          <c:order val="2"/>
          <c:tx>
            <c:strRef>
              <c:f>'promedio cuatri aprov'!$D$2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cuatri aprov'!$A$3:$A$12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'promedio cuatri aprov'!$D$3:$D$12</c:f>
              <c:numCache>
                <c:formatCode>General</c:formatCode>
                <c:ptCount val="10"/>
                <c:pt idx="0">
                  <c:v>8.08</c:v>
                </c:pt>
                <c:pt idx="1">
                  <c:v>8.25</c:v>
                </c:pt>
                <c:pt idx="2">
                  <c:v>9.35</c:v>
                </c:pt>
                <c:pt idx="3">
                  <c:v>9.1300000000000008</c:v>
                </c:pt>
                <c:pt idx="4">
                  <c:v>8.73</c:v>
                </c:pt>
                <c:pt idx="5">
                  <c:v>8.89</c:v>
                </c:pt>
                <c:pt idx="6">
                  <c:v>9.1199999999999992</c:v>
                </c:pt>
                <c:pt idx="7">
                  <c:v>8.25</c:v>
                </c:pt>
                <c:pt idx="8">
                  <c:v>8.6300000000000008</c:v>
                </c:pt>
                <c:pt idx="9">
                  <c:v>9.27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21-4C56-AE4E-215928BBDD87}"/>
            </c:ext>
          </c:extLst>
        </c:ser>
        <c:ser>
          <c:idx val="3"/>
          <c:order val="3"/>
          <c:tx>
            <c:strRef>
              <c:f>'promedio cuatri aprov'!$E$2</c:f>
              <c:strCache>
                <c:ptCount val="1"/>
                <c:pt idx="0">
                  <c:v>Sep-Dic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cuatri aprov'!$A$3:$A$12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'promedio cuatri aprov'!$E$3:$E$12</c:f>
              <c:numCache>
                <c:formatCode>General</c:formatCode>
                <c:ptCount val="10"/>
                <c:pt idx="0">
                  <c:v>8.4700000000000006</c:v>
                </c:pt>
                <c:pt idx="1">
                  <c:v>8.74</c:v>
                </c:pt>
                <c:pt idx="2">
                  <c:v>8.92</c:v>
                </c:pt>
                <c:pt idx="3">
                  <c:v>8.85</c:v>
                </c:pt>
                <c:pt idx="4">
                  <c:v>9.02</c:v>
                </c:pt>
                <c:pt idx="5">
                  <c:v>8.7899999999999991</c:v>
                </c:pt>
                <c:pt idx="6">
                  <c:v>8.9600000000000009</c:v>
                </c:pt>
                <c:pt idx="7">
                  <c:v>8.98</c:v>
                </c:pt>
                <c:pt idx="8">
                  <c:v>8.84</c:v>
                </c:pt>
                <c:pt idx="9">
                  <c:v>9.0500000000000007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21-4C56-AE4E-215928BBD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37848400"/>
        <c:axId val="-1437840784"/>
      </c:barChart>
      <c:catAx>
        <c:axId val="-143784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437840784"/>
        <c:crosses val="autoZero"/>
        <c:auto val="1"/>
        <c:lblAlgn val="ctr"/>
        <c:lblOffset val="100"/>
        <c:noMultiLvlLbl val="0"/>
      </c:catAx>
      <c:valAx>
        <c:axId val="-143784078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43784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40200" y="2792097"/>
            <a:ext cx="9003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00"/>
              </a:buClr>
              <a:buSzPct val="70000"/>
              <a:defRPr/>
            </a:pPr>
            <a:r>
              <a:rPr kumimoji="1" lang="es-MX" sz="3600" b="1" i="1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de Revisión por la Dirección</a:t>
            </a:r>
            <a:endParaRPr kumimoji="1" lang="es-MX" sz="3600" b="1" i="1" kern="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CCC00"/>
              </a:buClr>
              <a:buSzPct val="70000"/>
              <a:defRPr/>
            </a:pPr>
            <a:r>
              <a:rPr kumimoji="1" lang="es-MX" sz="3600" b="1" i="1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– abril 2024</a:t>
            </a:r>
          </a:p>
        </p:txBody>
      </p:sp>
    </p:spTree>
    <p:extLst>
      <p:ext uri="{BB962C8B-B14F-4D97-AF65-F5344CB8AC3E}">
        <p14:creationId xmlns:p14="http://schemas.microsoft.com/office/powerpoint/2010/main" val="33209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298700" y="730250"/>
            <a:ext cx="704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  DE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CALIDAD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Matrícula, </a:t>
            </a:r>
            <a:r>
              <a:rPr kumimoji="0" lang="es-MX" sz="1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nivel </a:t>
            </a:r>
            <a:r>
              <a:rPr kumimoji="0" lang="es-MX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Ing./Lic.</a:t>
            </a:r>
            <a:endParaRPr kumimoji="0" lang="es-MX" sz="18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61853"/>
              </p:ext>
            </p:extLst>
          </p:nvPr>
        </p:nvGraphicFramePr>
        <p:xfrm>
          <a:off x="1095265" y="1470024"/>
          <a:ext cx="9204435" cy="4648202"/>
        </p:xfrm>
        <a:graphic>
          <a:graphicData uri="http://schemas.openxmlformats.org/drawingml/2006/table">
            <a:tbl>
              <a:tblPr/>
              <a:tblGrid>
                <a:gridCol w="3915859">
                  <a:extLst>
                    <a:ext uri="{9D8B030D-6E8A-4147-A177-3AD203B41FA5}">
                      <a16:colId xmlns:a16="http://schemas.microsoft.com/office/drawing/2014/main" xmlns="" val="881950247"/>
                    </a:ext>
                  </a:extLst>
                </a:gridCol>
                <a:gridCol w="1488315">
                  <a:extLst>
                    <a:ext uri="{9D8B030D-6E8A-4147-A177-3AD203B41FA5}">
                      <a16:colId xmlns:a16="http://schemas.microsoft.com/office/drawing/2014/main" xmlns="" val="1239944814"/>
                    </a:ext>
                  </a:extLst>
                </a:gridCol>
                <a:gridCol w="1310103">
                  <a:extLst>
                    <a:ext uri="{9D8B030D-6E8A-4147-A177-3AD203B41FA5}">
                      <a16:colId xmlns:a16="http://schemas.microsoft.com/office/drawing/2014/main" xmlns="" val="3367958955"/>
                    </a:ext>
                  </a:extLst>
                </a:gridCol>
                <a:gridCol w="1314919">
                  <a:extLst>
                    <a:ext uri="{9D8B030D-6E8A-4147-A177-3AD203B41FA5}">
                      <a16:colId xmlns:a16="http://schemas.microsoft.com/office/drawing/2014/main" xmlns="" val="2674087025"/>
                    </a:ext>
                  </a:extLst>
                </a:gridCol>
                <a:gridCol w="1175239">
                  <a:extLst>
                    <a:ext uri="{9D8B030D-6E8A-4147-A177-3AD203B41FA5}">
                      <a16:colId xmlns:a16="http://schemas.microsoft.com/office/drawing/2014/main" xmlns="" val="861024339"/>
                    </a:ext>
                  </a:extLst>
                </a:gridCol>
              </a:tblGrid>
              <a:tr h="756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- 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1241345"/>
                  </a:ext>
                </a:extLst>
              </a:tr>
              <a:tr h="3603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Bioalimentarios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4498354"/>
                  </a:ext>
                </a:extLst>
              </a:tr>
              <a:tr h="3603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6277326"/>
                  </a:ext>
                </a:extLst>
              </a:tr>
              <a:tr h="3603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7923024"/>
                  </a:ext>
                </a:extLst>
              </a:tr>
              <a:tr h="3603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7949508"/>
                  </a:ext>
                </a:extLst>
              </a:tr>
              <a:tr h="3603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6862887"/>
                  </a:ext>
                </a:extLst>
              </a:tr>
              <a:tr h="4864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y Desarrollo Turístico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971315"/>
                  </a:ext>
                </a:extLst>
              </a:tr>
              <a:tr h="7206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9258661"/>
                  </a:ext>
                </a:extLst>
              </a:tr>
              <a:tr h="52247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y Gestion de 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4479070"/>
                  </a:ext>
                </a:extLst>
              </a:tr>
              <a:tr h="3603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8469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5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374900" y="577850"/>
            <a:ext cx="704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  DE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CALIDAD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Matrícula, </a:t>
            </a:r>
            <a:r>
              <a:rPr kumimoji="0" lang="es-MX" sz="1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nivel </a:t>
            </a:r>
            <a:r>
              <a:rPr lang="es-MX" b="1" i="1" noProof="0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Ing/Lic.</a:t>
            </a:r>
            <a:r>
              <a:rPr kumimoji="0" lang="es-MX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MX" sz="18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419188"/>
              </p:ext>
            </p:extLst>
          </p:nvPr>
        </p:nvGraphicFramePr>
        <p:xfrm>
          <a:off x="1079500" y="1224181"/>
          <a:ext cx="9220200" cy="540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00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 de alumnos Acreditados nivel TSU , Meta: 70%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414435"/>
              </p:ext>
            </p:extLst>
          </p:nvPr>
        </p:nvGraphicFramePr>
        <p:xfrm>
          <a:off x="927100" y="1269602"/>
          <a:ext cx="9220200" cy="4828779"/>
        </p:xfrm>
        <a:graphic>
          <a:graphicData uri="http://schemas.openxmlformats.org/drawingml/2006/table">
            <a:tbl>
              <a:tblPr/>
              <a:tblGrid>
                <a:gridCol w="3220234">
                  <a:extLst>
                    <a:ext uri="{9D8B030D-6E8A-4147-A177-3AD203B41FA5}">
                      <a16:colId xmlns:a16="http://schemas.microsoft.com/office/drawing/2014/main" xmlns="" val="3711974667"/>
                    </a:ext>
                  </a:extLst>
                </a:gridCol>
                <a:gridCol w="1518979">
                  <a:extLst>
                    <a:ext uri="{9D8B030D-6E8A-4147-A177-3AD203B41FA5}">
                      <a16:colId xmlns:a16="http://schemas.microsoft.com/office/drawing/2014/main" xmlns="" val="213947258"/>
                    </a:ext>
                  </a:extLst>
                </a:gridCol>
                <a:gridCol w="1382270">
                  <a:extLst>
                    <a:ext uri="{9D8B030D-6E8A-4147-A177-3AD203B41FA5}">
                      <a16:colId xmlns:a16="http://schemas.microsoft.com/office/drawing/2014/main" xmlns="" val="3569946810"/>
                    </a:ext>
                  </a:extLst>
                </a:gridCol>
                <a:gridCol w="1620244">
                  <a:extLst>
                    <a:ext uri="{9D8B030D-6E8A-4147-A177-3AD203B41FA5}">
                      <a16:colId xmlns:a16="http://schemas.microsoft.com/office/drawing/2014/main" xmlns="" val="2365711770"/>
                    </a:ext>
                  </a:extLst>
                </a:gridCol>
                <a:gridCol w="1478473">
                  <a:extLst>
                    <a:ext uri="{9D8B030D-6E8A-4147-A177-3AD203B41FA5}">
                      <a16:colId xmlns:a16="http://schemas.microsoft.com/office/drawing/2014/main" xmlns="" val="3471179756"/>
                    </a:ext>
                  </a:extLst>
                </a:gridCol>
              </a:tblGrid>
              <a:tr h="517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- 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- 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- 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6035654"/>
                  </a:ext>
                </a:extLst>
              </a:tr>
              <a:tr h="2586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932560"/>
                  </a:ext>
                </a:extLst>
              </a:tr>
              <a:tr h="2586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7562895"/>
                  </a:ext>
                </a:extLst>
              </a:tr>
              <a:tr h="51736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Formulación y Evaluación de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3870940"/>
                  </a:ext>
                </a:extLst>
              </a:tr>
              <a:tr h="5050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2759274"/>
                  </a:ext>
                </a:extLst>
              </a:tr>
              <a:tr h="73909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Instalaciones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Eficientes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5133639"/>
                  </a:ext>
                </a:extLst>
              </a:tr>
              <a:tr h="2586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8182208"/>
                  </a:ext>
                </a:extLst>
              </a:tr>
              <a:tr h="5050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3640387"/>
                  </a:ext>
                </a:extLst>
              </a:tr>
              <a:tr h="2586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3605873"/>
                  </a:ext>
                </a:extLst>
              </a:tr>
              <a:tr h="2586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082282"/>
                  </a:ext>
                </a:extLst>
              </a:tr>
              <a:tr h="75141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2876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9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 de alumnos Acreditados nivel TSU , Meta: 70%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656238"/>
              </p:ext>
            </p:extLst>
          </p:nvPr>
        </p:nvGraphicFramePr>
        <p:xfrm>
          <a:off x="782639" y="1536898"/>
          <a:ext cx="9904411" cy="499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40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 de alumnos Acreditados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70%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211637"/>
              </p:ext>
            </p:extLst>
          </p:nvPr>
        </p:nvGraphicFramePr>
        <p:xfrm>
          <a:off x="1308100" y="1492252"/>
          <a:ext cx="8839200" cy="5135983"/>
        </p:xfrm>
        <a:graphic>
          <a:graphicData uri="http://schemas.openxmlformats.org/drawingml/2006/table">
            <a:tbl>
              <a:tblPr/>
              <a:tblGrid>
                <a:gridCol w="3087166">
                  <a:extLst>
                    <a:ext uri="{9D8B030D-6E8A-4147-A177-3AD203B41FA5}">
                      <a16:colId xmlns:a16="http://schemas.microsoft.com/office/drawing/2014/main" xmlns="" val="4167368651"/>
                    </a:ext>
                  </a:extLst>
                </a:gridCol>
                <a:gridCol w="1456211">
                  <a:extLst>
                    <a:ext uri="{9D8B030D-6E8A-4147-A177-3AD203B41FA5}">
                      <a16:colId xmlns:a16="http://schemas.microsoft.com/office/drawing/2014/main" xmlns="" val="3723253577"/>
                    </a:ext>
                  </a:extLst>
                </a:gridCol>
                <a:gridCol w="1325152">
                  <a:extLst>
                    <a:ext uri="{9D8B030D-6E8A-4147-A177-3AD203B41FA5}">
                      <a16:colId xmlns:a16="http://schemas.microsoft.com/office/drawing/2014/main" xmlns="" val="3465380300"/>
                    </a:ext>
                  </a:extLst>
                </a:gridCol>
                <a:gridCol w="1553292">
                  <a:extLst>
                    <a:ext uri="{9D8B030D-6E8A-4147-A177-3AD203B41FA5}">
                      <a16:colId xmlns:a16="http://schemas.microsoft.com/office/drawing/2014/main" xmlns="" val="2897708681"/>
                    </a:ext>
                  </a:extLst>
                </a:gridCol>
                <a:gridCol w="1417379">
                  <a:extLst>
                    <a:ext uri="{9D8B030D-6E8A-4147-A177-3AD203B41FA5}">
                      <a16:colId xmlns:a16="http://schemas.microsoft.com/office/drawing/2014/main" xmlns="" val="2405693285"/>
                    </a:ext>
                  </a:extLst>
                </a:gridCol>
              </a:tblGrid>
              <a:tr h="82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- 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- 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- 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0953295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Procesos </a:t>
                      </a:r>
                      <a:r>
                        <a:rPr lang="es-MX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Bioalimentarios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92.86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8199506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6819820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6249338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5921674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8145215"/>
                  </a:ext>
                </a:extLst>
              </a:tr>
              <a:tr h="8201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Gestión y Desarrollo Turístico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4395308"/>
                  </a:ext>
                </a:extLst>
              </a:tr>
              <a:tr h="76160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6044450"/>
                  </a:ext>
                </a:extLst>
              </a:tr>
              <a:tr h="76160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Desarrollo y Gestion de 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7607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8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 de alumnos Acreditados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70%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981092"/>
              </p:ext>
            </p:extLst>
          </p:nvPr>
        </p:nvGraphicFramePr>
        <p:xfrm>
          <a:off x="622300" y="1398587"/>
          <a:ext cx="9733756" cy="542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59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Regularización en el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TSU,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90%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655313"/>
              </p:ext>
            </p:extLst>
          </p:nvPr>
        </p:nvGraphicFramePr>
        <p:xfrm>
          <a:off x="1384300" y="1568450"/>
          <a:ext cx="8763001" cy="4957172"/>
        </p:xfrm>
        <a:graphic>
          <a:graphicData uri="http://schemas.openxmlformats.org/drawingml/2006/table">
            <a:tbl>
              <a:tblPr/>
              <a:tblGrid>
                <a:gridCol w="3091708">
                  <a:extLst>
                    <a:ext uri="{9D8B030D-6E8A-4147-A177-3AD203B41FA5}">
                      <a16:colId xmlns:a16="http://schemas.microsoft.com/office/drawing/2014/main" xmlns="" val="1721348752"/>
                    </a:ext>
                  </a:extLst>
                </a:gridCol>
                <a:gridCol w="1479468">
                  <a:extLst>
                    <a:ext uri="{9D8B030D-6E8A-4147-A177-3AD203B41FA5}">
                      <a16:colId xmlns:a16="http://schemas.microsoft.com/office/drawing/2014/main" xmlns="" val="3745149509"/>
                    </a:ext>
                  </a:extLst>
                </a:gridCol>
                <a:gridCol w="1498435">
                  <a:extLst>
                    <a:ext uri="{9D8B030D-6E8A-4147-A177-3AD203B41FA5}">
                      <a16:colId xmlns:a16="http://schemas.microsoft.com/office/drawing/2014/main" xmlns="" val="2789839691"/>
                    </a:ext>
                  </a:extLst>
                </a:gridCol>
                <a:gridCol w="1346695">
                  <a:extLst>
                    <a:ext uri="{9D8B030D-6E8A-4147-A177-3AD203B41FA5}">
                      <a16:colId xmlns:a16="http://schemas.microsoft.com/office/drawing/2014/main" xmlns="" val="3872124310"/>
                    </a:ext>
                  </a:extLst>
                </a:gridCol>
                <a:gridCol w="1346695">
                  <a:extLst>
                    <a:ext uri="{9D8B030D-6E8A-4147-A177-3AD203B41FA5}">
                      <a16:colId xmlns:a16="http://schemas.microsoft.com/office/drawing/2014/main" xmlns="" val="3625008261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- 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710221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68.97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85.71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68.42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70.27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69494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76.92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78.57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1302426"/>
                  </a:ext>
                </a:extLst>
              </a:tr>
              <a:tr h="7663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Formulación y Evaluación de 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83.33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78.43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4305112"/>
                  </a:ext>
                </a:extLst>
              </a:tr>
              <a:tr h="4644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3731307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Instalaciones Elec. Eficientes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77.78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53042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76.92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86.96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8538688"/>
                  </a:ext>
                </a:extLst>
              </a:tr>
              <a:tr h="4644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262750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92858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64.71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1944387"/>
                  </a:ext>
                </a:extLst>
              </a:tr>
              <a:tr h="743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89.8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083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5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Regularización en el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TSU,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90%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39413"/>
              </p:ext>
            </p:extLst>
          </p:nvPr>
        </p:nvGraphicFramePr>
        <p:xfrm>
          <a:off x="960568" y="1295003"/>
          <a:ext cx="8772264" cy="559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08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Regularización en el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</a:t>
            </a:r>
            <a:r>
              <a:rPr lang="es-MX" sz="1600" b="1" i="1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90%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091210"/>
              </p:ext>
            </p:extLst>
          </p:nvPr>
        </p:nvGraphicFramePr>
        <p:xfrm>
          <a:off x="1250950" y="1568450"/>
          <a:ext cx="8896350" cy="4038602"/>
        </p:xfrm>
        <a:graphic>
          <a:graphicData uri="http://schemas.openxmlformats.org/drawingml/2006/table">
            <a:tbl>
              <a:tblPr/>
              <a:tblGrid>
                <a:gridCol w="3138755">
                  <a:extLst>
                    <a:ext uri="{9D8B030D-6E8A-4147-A177-3AD203B41FA5}">
                      <a16:colId xmlns:a16="http://schemas.microsoft.com/office/drawing/2014/main" xmlns="" val="81115957"/>
                    </a:ext>
                  </a:extLst>
                </a:gridCol>
                <a:gridCol w="1501981">
                  <a:extLst>
                    <a:ext uri="{9D8B030D-6E8A-4147-A177-3AD203B41FA5}">
                      <a16:colId xmlns:a16="http://schemas.microsoft.com/office/drawing/2014/main" xmlns="" val="3226249571"/>
                    </a:ext>
                  </a:extLst>
                </a:gridCol>
                <a:gridCol w="1521238">
                  <a:extLst>
                    <a:ext uri="{9D8B030D-6E8A-4147-A177-3AD203B41FA5}">
                      <a16:colId xmlns:a16="http://schemas.microsoft.com/office/drawing/2014/main" xmlns="" val="1016420591"/>
                    </a:ext>
                  </a:extLst>
                </a:gridCol>
                <a:gridCol w="1367188">
                  <a:extLst>
                    <a:ext uri="{9D8B030D-6E8A-4147-A177-3AD203B41FA5}">
                      <a16:colId xmlns:a16="http://schemas.microsoft.com/office/drawing/2014/main" xmlns="" val="343779078"/>
                    </a:ext>
                  </a:extLst>
                </a:gridCol>
                <a:gridCol w="1367188">
                  <a:extLst>
                    <a:ext uri="{9D8B030D-6E8A-4147-A177-3AD203B41FA5}">
                      <a16:colId xmlns:a16="http://schemas.microsoft.com/office/drawing/2014/main" xmlns="" val="2025024401"/>
                    </a:ext>
                  </a:extLst>
                </a:gridCol>
              </a:tblGrid>
              <a:tr h="848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- 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7011926"/>
                  </a:ext>
                </a:extLst>
              </a:tr>
              <a:tr h="2874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Bioalimentarios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76.92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9787205"/>
                  </a:ext>
                </a:extLst>
              </a:tr>
              <a:tr h="2874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83.33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827742"/>
                  </a:ext>
                </a:extLst>
              </a:tr>
              <a:tr h="2874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2246454"/>
                  </a:ext>
                </a:extLst>
              </a:tr>
              <a:tr h="2874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86.36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76.92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2589627"/>
                  </a:ext>
                </a:extLst>
              </a:tr>
              <a:tr h="2874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81.82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0656362"/>
                  </a:ext>
                </a:extLst>
              </a:tr>
              <a:tr h="629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y Desarrollo Turístico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1504768"/>
                  </a:ext>
                </a:extLst>
              </a:tr>
              <a:tr h="5612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88.89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3977038"/>
                  </a:ext>
                </a:extLst>
              </a:tr>
              <a:tr h="5612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y Gestion de 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533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2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Regularización en el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</a:t>
            </a:r>
            <a:r>
              <a:rPr lang="es-MX" sz="1600" b="1" i="1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90%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967188"/>
              </p:ext>
            </p:extLst>
          </p:nvPr>
        </p:nvGraphicFramePr>
        <p:xfrm>
          <a:off x="733818" y="1554186"/>
          <a:ext cx="9413482" cy="481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41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Rectángulo 3"/>
          <p:cNvSpPr/>
          <p:nvPr/>
        </p:nvSpPr>
        <p:spPr>
          <a:xfrm>
            <a:off x="1127994" y="2751406"/>
            <a:ext cx="901930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CCC00"/>
              </a:buClr>
              <a:buSzPct val="70000"/>
              <a:defRPr/>
            </a:pPr>
            <a:r>
              <a:rPr kumimoji="1" lang="es-MX" sz="3200" b="1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kumimoji="1" lang="es-MX" sz="2400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 y seguimiento al cumplimiento de las metas de Indicadores Institucionales </a:t>
            </a:r>
            <a:r>
              <a:rPr kumimoji="1" lang="es-MX" sz="24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calidad y de </a:t>
            </a:r>
            <a:r>
              <a:rPr kumimoji="1" lang="es-MX" sz="2400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del SGC durante el cuatrimestre septiembre – diciembre 2024</a:t>
            </a:r>
          </a:p>
          <a:p>
            <a:pPr algn="just">
              <a:buClr>
                <a:srgbClr val="CCCC00"/>
              </a:buClr>
              <a:buSzPct val="70000"/>
              <a:defRPr/>
            </a:pPr>
            <a:r>
              <a:rPr kumimoji="1" lang="es-MX" sz="2400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cuatrimestral de Aprovechamiento General en el nivel TSU, Meta: 8.0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332686"/>
              </p:ext>
            </p:extLst>
          </p:nvPr>
        </p:nvGraphicFramePr>
        <p:xfrm>
          <a:off x="1612901" y="1492252"/>
          <a:ext cx="7696199" cy="5526441"/>
        </p:xfrm>
        <a:graphic>
          <a:graphicData uri="http://schemas.openxmlformats.org/drawingml/2006/table">
            <a:tbl>
              <a:tblPr/>
              <a:tblGrid>
                <a:gridCol w="2693670">
                  <a:extLst>
                    <a:ext uri="{9D8B030D-6E8A-4147-A177-3AD203B41FA5}">
                      <a16:colId xmlns:a16="http://schemas.microsoft.com/office/drawing/2014/main" xmlns="" val="2098889907"/>
                    </a:ext>
                  </a:extLst>
                </a:gridCol>
                <a:gridCol w="1356962">
                  <a:extLst>
                    <a:ext uri="{9D8B030D-6E8A-4147-A177-3AD203B41FA5}">
                      <a16:colId xmlns:a16="http://schemas.microsoft.com/office/drawing/2014/main" xmlns="" val="620145343"/>
                    </a:ext>
                  </a:extLst>
                </a:gridCol>
                <a:gridCol w="1215189">
                  <a:extLst>
                    <a:ext uri="{9D8B030D-6E8A-4147-A177-3AD203B41FA5}">
                      <a16:colId xmlns:a16="http://schemas.microsoft.com/office/drawing/2014/main" xmlns="" val="2129165880"/>
                    </a:ext>
                  </a:extLst>
                </a:gridCol>
                <a:gridCol w="1215189">
                  <a:extLst>
                    <a:ext uri="{9D8B030D-6E8A-4147-A177-3AD203B41FA5}">
                      <a16:colId xmlns:a16="http://schemas.microsoft.com/office/drawing/2014/main" xmlns="" val="2528114265"/>
                    </a:ext>
                  </a:extLst>
                </a:gridCol>
                <a:gridCol w="1215189">
                  <a:extLst>
                    <a:ext uri="{9D8B030D-6E8A-4147-A177-3AD203B41FA5}">
                      <a16:colId xmlns:a16="http://schemas.microsoft.com/office/drawing/2014/main" xmlns="" val="3863029407"/>
                    </a:ext>
                  </a:extLst>
                </a:gridCol>
              </a:tblGrid>
              <a:tr h="534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1315210"/>
                  </a:ext>
                </a:extLst>
              </a:tr>
              <a:tr h="4255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8298481"/>
                  </a:ext>
                </a:extLst>
              </a:tr>
              <a:tr h="2204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5798044"/>
                  </a:ext>
                </a:extLst>
              </a:tr>
              <a:tr h="8729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Administración Formulación y evaluación de 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8150717"/>
                  </a:ext>
                </a:extLst>
              </a:tr>
              <a:tr h="4364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5100273"/>
                  </a:ext>
                </a:extLst>
              </a:tr>
              <a:tr h="654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Mecatrónica A. Instalaciones Elec. Eficientes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2118438"/>
                  </a:ext>
                </a:extLst>
              </a:tr>
              <a:tr h="2204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6529908"/>
                  </a:ext>
                </a:extLst>
              </a:tr>
              <a:tr h="654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7000897"/>
                  </a:ext>
                </a:extLst>
              </a:tr>
              <a:tr h="2204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7508839"/>
                  </a:ext>
                </a:extLst>
              </a:tr>
              <a:tr h="2204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4502925"/>
                  </a:ext>
                </a:extLst>
              </a:tr>
              <a:tr h="8729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2422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4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539747"/>
            <a:ext cx="7041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cuatrimestral de Aprovechamiento General en el nivel TSU, Meta: 8.0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243754"/>
              </p:ext>
            </p:extLst>
          </p:nvPr>
        </p:nvGraphicFramePr>
        <p:xfrm>
          <a:off x="622300" y="1400700"/>
          <a:ext cx="8747996" cy="567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12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cuatrimestral de Aprovechamiento General en el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</a:t>
            </a:r>
            <a:r>
              <a:rPr lang="es-MX" sz="1600" b="1" i="1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8.0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684511"/>
              </p:ext>
            </p:extLst>
          </p:nvPr>
        </p:nvGraphicFramePr>
        <p:xfrm>
          <a:off x="1435101" y="1762046"/>
          <a:ext cx="8458199" cy="4419603"/>
        </p:xfrm>
        <a:graphic>
          <a:graphicData uri="http://schemas.openxmlformats.org/drawingml/2006/table">
            <a:tbl>
              <a:tblPr/>
              <a:tblGrid>
                <a:gridCol w="2960370">
                  <a:extLst>
                    <a:ext uri="{9D8B030D-6E8A-4147-A177-3AD203B41FA5}">
                      <a16:colId xmlns:a16="http://schemas.microsoft.com/office/drawing/2014/main" xmlns="" val="3585408496"/>
                    </a:ext>
                  </a:extLst>
                </a:gridCol>
                <a:gridCol w="1491314">
                  <a:extLst>
                    <a:ext uri="{9D8B030D-6E8A-4147-A177-3AD203B41FA5}">
                      <a16:colId xmlns:a16="http://schemas.microsoft.com/office/drawing/2014/main" xmlns="" val="3278648060"/>
                    </a:ext>
                  </a:extLst>
                </a:gridCol>
                <a:gridCol w="1335505">
                  <a:extLst>
                    <a:ext uri="{9D8B030D-6E8A-4147-A177-3AD203B41FA5}">
                      <a16:colId xmlns:a16="http://schemas.microsoft.com/office/drawing/2014/main" xmlns="" val="1629446398"/>
                    </a:ext>
                  </a:extLst>
                </a:gridCol>
                <a:gridCol w="1335505">
                  <a:extLst>
                    <a:ext uri="{9D8B030D-6E8A-4147-A177-3AD203B41FA5}">
                      <a16:colId xmlns:a16="http://schemas.microsoft.com/office/drawing/2014/main" xmlns="" val="3385002293"/>
                    </a:ext>
                  </a:extLst>
                </a:gridCol>
                <a:gridCol w="1335505">
                  <a:extLst>
                    <a:ext uri="{9D8B030D-6E8A-4147-A177-3AD203B41FA5}">
                      <a16:colId xmlns:a16="http://schemas.microsoft.com/office/drawing/2014/main" xmlns="" val="3417428871"/>
                    </a:ext>
                  </a:extLst>
                </a:gridCol>
              </a:tblGrid>
              <a:tr h="759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957204"/>
                  </a:ext>
                </a:extLst>
              </a:tr>
              <a:tr h="60792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Procesos </a:t>
                      </a:r>
                      <a:r>
                        <a:rPr lang="es-MX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Bioalimentarios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9830678"/>
                  </a:ext>
                </a:extLst>
              </a:tr>
              <a:tr h="3070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8263721"/>
                  </a:ext>
                </a:extLst>
              </a:tr>
              <a:tr h="3070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595369"/>
                  </a:ext>
                </a:extLst>
              </a:tr>
              <a:tr h="3070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6831545"/>
                  </a:ext>
                </a:extLst>
              </a:tr>
              <a:tr h="3070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6752246"/>
                  </a:ext>
                </a:extLst>
              </a:tr>
              <a:tr h="60792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Gestión y Desarrollo Turístico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4175994"/>
                  </a:ext>
                </a:extLst>
              </a:tr>
              <a:tr h="60792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789364"/>
                  </a:ext>
                </a:extLst>
              </a:tr>
              <a:tr h="60792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Desarrollo y Gestion de Software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0726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cuatrimestral de Aprovechamiento General en el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</a:t>
            </a:r>
            <a:r>
              <a:rPr lang="es-MX" sz="1600" b="1" i="1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8.0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211740"/>
              </p:ext>
            </p:extLst>
          </p:nvPr>
        </p:nvGraphicFramePr>
        <p:xfrm>
          <a:off x="606642" y="1609732"/>
          <a:ext cx="9540658" cy="501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0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Terminal con Cohorte Generacional 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Meta:50%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32014"/>
              </p:ext>
            </p:extLst>
          </p:nvPr>
        </p:nvGraphicFramePr>
        <p:xfrm>
          <a:off x="1003299" y="1738313"/>
          <a:ext cx="8292275" cy="5087154"/>
        </p:xfrm>
        <a:graphic>
          <a:graphicData uri="http://schemas.openxmlformats.org/drawingml/2006/table">
            <a:tbl>
              <a:tblPr/>
              <a:tblGrid>
                <a:gridCol w="1905001">
                  <a:extLst>
                    <a:ext uri="{9D8B030D-6E8A-4147-A177-3AD203B41FA5}">
                      <a16:colId xmlns:a16="http://schemas.microsoft.com/office/drawing/2014/main" xmlns="" val="2201782466"/>
                    </a:ext>
                  </a:extLst>
                </a:gridCol>
                <a:gridCol w="1299027">
                  <a:extLst>
                    <a:ext uri="{9D8B030D-6E8A-4147-A177-3AD203B41FA5}">
                      <a16:colId xmlns:a16="http://schemas.microsoft.com/office/drawing/2014/main" xmlns="" val="1104854541"/>
                    </a:ext>
                  </a:extLst>
                </a:gridCol>
                <a:gridCol w="1701783">
                  <a:extLst>
                    <a:ext uri="{9D8B030D-6E8A-4147-A177-3AD203B41FA5}">
                      <a16:colId xmlns:a16="http://schemas.microsoft.com/office/drawing/2014/main" xmlns="" val="1731165507"/>
                    </a:ext>
                  </a:extLst>
                </a:gridCol>
                <a:gridCol w="1653324">
                  <a:extLst>
                    <a:ext uri="{9D8B030D-6E8A-4147-A177-3AD203B41FA5}">
                      <a16:colId xmlns:a16="http://schemas.microsoft.com/office/drawing/2014/main" xmlns="" val="1686966846"/>
                    </a:ext>
                  </a:extLst>
                </a:gridCol>
                <a:gridCol w="1733140">
                  <a:extLst>
                    <a:ext uri="{9D8B030D-6E8A-4147-A177-3AD203B41FA5}">
                      <a16:colId xmlns:a16="http://schemas.microsoft.com/office/drawing/2014/main" xmlns="" val="2969557801"/>
                    </a:ext>
                  </a:extLst>
                </a:gridCol>
              </a:tblGrid>
              <a:tr h="497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2018-Ago 2020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2019-Ago 2021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2020-Ago 2022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2021-Ago 2023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0250997"/>
                  </a:ext>
                </a:extLst>
              </a:tr>
              <a:tr h="3910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29.49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41.46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28.89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31.58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8113450"/>
                  </a:ext>
                </a:extLst>
              </a:tr>
              <a:tr h="171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Mecánica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36.73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35.23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21.05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26.79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8852817"/>
                  </a:ext>
                </a:extLst>
              </a:tr>
              <a:tr h="4888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y Evaluación de Proyectos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40.12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53.73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55.88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56.02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049219"/>
                  </a:ext>
                </a:extLst>
              </a:tr>
              <a:tr h="39923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63.21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55.21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47.42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59.76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4306829"/>
                  </a:ext>
                </a:extLst>
              </a:tr>
              <a:tr h="4888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A. Instalaciones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Eficientes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76.67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51.72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2874346"/>
                  </a:ext>
                </a:extLst>
              </a:tr>
              <a:tr h="4399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68.18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57.38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58.49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43.14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7829024"/>
                  </a:ext>
                </a:extLst>
              </a:tr>
              <a:tr h="7251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46.34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52.78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51.06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4414817"/>
                  </a:ext>
                </a:extLst>
              </a:tr>
              <a:tr h="39923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53.33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52.38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47.5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49.09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4553950"/>
                  </a:ext>
                </a:extLst>
              </a:tr>
              <a:tr h="171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56.94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59.82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36.51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55.41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4825424"/>
                  </a:ext>
                </a:extLst>
              </a:tr>
              <a:tr h="8147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 (Área desarrollo de software multiplataforma)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47.71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50.57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55.91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60.2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931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8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Terminal con Cohorte Generacional 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Meta:50%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152839"/>
              </p:ext>
            </p:extLst>
          </p:nvPr>
        </p:nvGraphicFramePr>
        <p:xfrm>
          <a:off x="1037401" y="1407410"/>
          <a:ext cx="8888556" cy="572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10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03500" y="443746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Terminal con Cohorte Generacional 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Meta:50%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81448"/>
              </p:ext>
            </p:extLst>
          </p:nvPr>
        </p:nvGraphicFramePr>
        <p:xfrm>
          <a:off x="927100" y="1314889"/>
          <a:ext cx="9525000" cy="5216899"/>
        </p:xfrm>
        <a:graphic>
          <a:graphicData uri="http://schemas.openxmlformats.org/drawingml/2006/table">
            <a:tbl>
              <a:tblPr/>
              <a:tblGrid>
                <a:gridCol w="1650258">
                  <a:extLst>
                    <a:ext uri="{9D8B030D-6E8A-4147-A177-3AD203B41FA5}">
                      <a16:colId xmlns:a16="http://schemas.microsoft.com/office/drawing/2014/main" xmlns="" val="1818060477"/>
                    </a:ext>
                  </a:extLst>
                </a:gridCol>
                <a:gridCol w="2030078">
                  <a:extLst>
                    <a:ext uri="{9D8B030D-6E8A-4147-A177-3AD203B41FA5}">
                      <a16:colId xmlns:a16="http://schemas.microsoft.com/office/drawing/2014/main" xmlns="" val="157462488"/>
                    </a:ext>
                  </a:extLst>
                </a:gridCol>
                <a:gridCol w="1954770">
                  <a:extLst>
                    <a:ext uri="{9D8B030D-6E8A-4147-A177-3AD203B41FA5}">
                      <a16:colId xmlns:a16="http://schemas.microsoft.com/office/drawing/2014/main" xmlns="" val="290745921"/>
                    </a:ext>
                  </a:extLst>
                </a:gridCol>
                <a:gridCol w="1899107">
                  <a:extLst>
                    <a:ext uri="{9D8B030D-6E8A-4147-A177-3AD203B41FA5}">
                      <a16:colId xmlns:a16="http://schemas.microsoft.com/office/drawing/2014/main" xmlns="" val="173673252"/>
                    </a:ext>
                  </a:extLst>
                </a:gridCol>
                <a:gridCol w="1990787">
                  <a:extLst>
                    <a:ext uri="{9D8B030D-6E8A-4147-A177-3AD203B41FA5}">
                      <a16:colId xmlns:a16="http://schemas.microsoft.com/office/drawing/2014/main" xmlns="" val="3734258679"/>
                    </a:ext>
                  </a:extLst>
                </a:gridCol>
              </a:tblGrid>
              <a:tr h="386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2018-Abr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2019-Abr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2020-Abr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2021-Abr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4369239"/>
                  </a:ext>
                </a:extLst>
              </a:tr>
              <a:tr h="4307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Bioalimentarios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5174184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9298709"/>
                  </a:ext>
                </a:extLst>
              </a:tr>
              <a:tr h="8223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9049622"/>
                  </a:ext>
                </a:extLst>
              </a:tr>
              <a:tr h="6190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 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5590795"/>
                  </a:ext>
                </a:extLst>
              </a:tr>
              <a:tr h="316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6750934"/>
                  </a:ext>
                </a:extLst>
              </a:tr>
              <a:tr h="4157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4568398"/>
                  </a:ext>
                </a:extLst>
              </a:tr>
              <a:tr h="4219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3273081"/>
                  </a:ext>
                </a:extLst>
              </a:tr>
              <a:tr h="27249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6089348"/>
                  </a:ext>
                </a:extLst>
              </a:tr>
              <a:tr h="6190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6091034"/>
                  </a:ext>
                </a:extLst>
              </a:tr>
              <a:tr h="4157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y gestión de Software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3894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5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Terminal con Cohorte Generacional 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Meta:50%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437243"/>
              </p:ext>
            </p:extLst>
          </p:nvPr>
        </p:nvGraphicFramePr>
        <p:xfrm>
          <a:off x="1121942" y="1529012"/>
          <a:ext cx="8690841" cy="553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53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74900" y="526578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Egreso con Cohorte Generacional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8.0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76941"/>
              </p:ext>
            </p:extLst>
          </p:nvPr>
        </p:nvGraphicFramePr>
        <p:xfrm>
          <a:off x="964982" y="1383928"/>
          <a:ext cx="8756649" cy="5244305"/>
        </p:xfrm>
        <a:graphic>
          <a:graphicData uri="http://schemas.openxmlformats.org/drawingml/2006/table">
            <a:tbl>
              <a:tblPr/>
              <a:tblGrid>
                <a:gridCol w="1728841">
                  <a:extLst>
                    <a:ext uri="{9D8B030D-6E8A-4147-A177-3AD203B41FA5}">
                      <a16:colId xmlns:a16="http://schemas.microsoft.com/office/drawing/2014/main" xmlns="" val="4266440999"/>
                    </a:ext>
                  </a:extLst>
                </a:gridCol>
                <a:gridCol w="1756952">
                  <a:extLst>
                    <a:ext uri="{9D8B030D-6E8A-4147-A177-3AD203B41FA5}">
                      <a16:colId xmlns:a16="http://schemas.microsoft.com/office/drawing/2014/main" xmlns="" val="545389908"/>
                    </a:ext>
                  </a:extLst>
                </a:gridCol>
                <a:gridCol w="1756952">
                  <a:extLst>
                    <a:ext uri="{9D8B030D-6E8A-4147-A177-3AD203B41FA5}">
                      <a16:colId xmlns:a16="http://schemas.microsoft.com/office/drawing/2014/main" xmlns="" val="3120729105"/>
                    </a:ext>
                  </a:extLst>
                </a:gridCol>
                <a:gridCol w="1756952">
                  <a:extLst>
                    <a:ext uri="{9D8B030D-6E8A-4147-A177-3AD203B41FA5}">
                      <a16:colId xmlns:a16="http://schemas.microsoft.com/office/drawing/2014/main" xmlns="" val="2491293855"/>
                    </a:ext>
                  </a:extLst>
                </a:gridCol>
                <a:gridCol w="1756952">
                  <a:extLst>
                    <a:ext uri="{9D8B030D-6E8A-4147-A177-3AD203B41FA5}">
                      <a16:colId xmlns:a16="http://schemas.microsoft.com/office/drawing/2014/main" xmlns="" val="2332615166"/>
                    </a:ext>
                  </a:extLst>
                </a:gridCol>
              </a:tblGrid>
              <a:tr h="60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2018-Ago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2019-Ago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2020-Ago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2021-Ago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9077851"/>
                  </a:ext>
                </a:extLst>
              </a:tr>
              <a:tr h="421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4624523"/>
                  </a:ext>
                </a:extLst>
              </a:tr>
              <a:tr h="21594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1715957"/>
                  </a:ext>
                </a:extLst>
              </a:tr>
              <a:tr h="62726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y Evaluación de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1431007"/>
                  </a:ext>
                </a:extLst>
              </a:tr>
              <a:tr h="421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3283432"/>
                  </a:ext>
                </a:extLst>
              </a:tr>
              <a:tr h="62726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Instalaciones Elec. Eficientes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8010236"/>
                  </a:ext>
                </a:extLst>
              </a:tr>
              <a:tr h="6169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2426993"/>
                  </a:ext>
                </a:extLst>
              </a:tr>
              <a:tr h="6478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2674698"/>
                  </a:ext>
                </a:extLst>
              </a:tr>
              <a:tr h="21594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10433"/>
                  </a:ext>
                </a:extLst>
              </a:tr>
              <a:tr h="21594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7591503"/>
                  </a:ext>
                </a:extLst>
              </a:tr>
              <a:tr h="62726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3092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9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Egreso con Cohorte Generacional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8.0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382627"/>
              </p:ext>
            </p:extLst>
          </p:nvPr>
        </p:nvGraphicFramePr>
        <p:xfrm>
          <a:off x="1030342" y="1528890"/>
          <a:ext cx="8632716" cy="547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93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69716" y="2284551"/>
            <a:ext cx="76205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Ingreso.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Matrícula.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Porcentaje de alumnos acreditados.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Porcentaje de regularización.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Promedio Cuatrimestral de aprovechamiento general.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de Eficiencia Terminal con Cohorte Generacional.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Promedio de egreso con cohorte generacional.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de testimonio de desempeño EGETSU</a:t>
            </a:r>
            <a:endParaRPr kumimoji="0" lang="es-MX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de PTC con reconocimiento al Perfil deseable por PRODEP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Planes de estudios actualizados.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16435" y="1263650"/>
            <a:ext cx="8127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INDICADORES INSTITUCIONALES DE  CALIDAD </a:t>
            </a:r>
            <a:endParaRPr lang="es-MX" sz="24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556076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Egreso con Cohorte Generacional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8.0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468688"/>
              </p:ext>
            </p:extLst>
          </p:nvPr>
        </p:nvGraphicFramePr>
        <p:xfrm>
          <a:off x="1146630" y="1397413"/>
          <a:ext cx="8762999" cy="5243752"/>
        </p:xfrm>
        <a:graphic>
          <a:graphicData uri="http://schemas.openxmlformats.org/drawingml/2006/table">
            <a:tbl>
              <a:tblPr/>
              <a:tblGrid>
                <a:gridCol w="1730095">
                  <a:extLst>
                    <a:ext uri="{9D8B030D-6E8A-4147-A177-3AD203B41FA5}">
                      <a16:colId xmlns:a16="http://schemas.microsoft.com/office/drawing/2014/main" xmlns="" val="1410174272"/>
                    </a:ext>
                  </a:extLst>
                </a:gridCol>
                <a:gridCol w="1758226">
                  <a:extLst>
                    <a:ext uri="{9D8B030D-6E8A-4147-A177-3AD203B41FA5}">
                      <a16:colId xmlns:a16="http://schemas.microsoft.com/office/drawing/2014/main" xmlns="" val="3480658354"/>
                    </a:ext>
                  </a:extLst>
                </a:gridCol>
                <a:gridCol w="1758226">
                  <a:extLst>
                    <a:ext uri="{9D8B030D-6E8A-4147-A177-3AD203B41FA5}">
                      <a16:colId xmlns:a16="http://schemas.microsoft.com/office/drawing/2014/main" xmlns="" val="1457182153"/>
                    </a:ext>
                  </a:extLst>
                </a:gridCol>
                <a:gridCol w="1758226">
                  <a:extLst>
                    <a:ext uri="{9D8B030D-6E8A-4147-A177-3AD203B41FA5}">
                      <a16:colId xmlns:a16="http://schemas.microsoft.com/office/drawing/2014/main" xmlns="" val="2003815386"/>
                    </a:ext>
                  </a:extLst>
                </a:gridCol>
                <a:gridCol w="1758226">
                  <a:extLst>
                    <a:ext uri="{9D8B030D-6E8A-4147-A177-3AD203B41FA5}">
                      <a16:colId xmlns:a16="http://schemas.microsoft.com/office/drawing/2014/main" xmlns="" val="1265056424"/>
                    </a:ext>
                  </a:extLst>
                </a:gridCol>
              </a:tblGrid>
              <a:tr h="49870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2018-Abr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2019-Abr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2020-Abr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2021-Abr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964664"/>
                  </a:ext>
                </a:extLst>
              </a:tr>
              <a:tr h="4259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Procesos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Bioalimentarios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062777"/>
                  </a:ext>
                </a:extLst>
              </a:tr>
              <a:tr h="21818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8466547"/>
                  </a:ext>
                </a:extLst>
              </a:tr>
              <a:tr h="8415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454981"/>
                  </a:ext>
                </a:extLst>
              </a:tr>
              <a:tr h="6337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Gestión de Negocios y  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5006181"/>
                  </a:ext>
                </a:extLst>
              </a:tr>
              <a:tr h="21818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876298"/>
                  </a:ext>
                </a:extLst>
              </a:tr>
              <a:tr h="5298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8929530"/>
                  </a:ext>
                </a:extLst>
              </a:tr>
              <a:tr h="4259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8830503"/>
                  </a:ext>
                </a:extLst>
              </a:tr>
              <a:tr h="21818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2793490"/>
                  </a:ext>
                </a:extLst>
              </a:tr>
              <a:tr h="63377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146908"/>
                  </a:ext>
                </a:extLst>
              </a:tr>
              <a:tr h="41558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Desarrollo y Gestión de 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9876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9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523418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Egreso con Cohorte Generacional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8.0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659634"/>
              </p:ext>
            </p:extLst>
          </p:nvPr>
        </p:nvGraphicFramePr>
        <p:xfrm>
          <a:off x="698500" y="1378857"/>
          <a:ext cx="9829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56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35334" y="1051832"/>
            <a:ext cx="582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sz="24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EGETSU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65300" y="2687766"/>
            <a:ext cx="8012787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realizar la aplicación del EGETSU se pidió autorización al H. Consejo Directivo, teniendo la aprobación a través del Acuerdo SO/52/28</a:t>
            </a:r>
            <a:endParaRPr lang="es-MX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PTC con reconocimiento al Perfil Deseable por PRODEP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50%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21884" y="5608835"/>
            <a:ext cx="8392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i="1" dirty="0" smtClean="0"/>
              <a:t>NOTA: </a:t>
            </a:r>
            <a:r>
              <a:rPr lang="es-MX" sz="1200" i="1" dirty="0" smtClean="0"/>
              <a:t>La próxima actualización será  realizada en 2024 debido a que no han dado los resultados de los </a:t>
            </a:r>
            <a:r>
              <a:rPr lang="es-MX" sz="1200" i="1" dirty="0" err="1" smtClean="0"/>
              <a:t>PTC´s</a:t>
            </a:r>
            <a:r>
              <a:rPr lang="es-MX" sz="1200" i="1" dirty="0" smtClean="0"/>
              <a:t> que están participando.</a:t>
            </a:r>
            <a:endParaRPr lang="es-MX" sz="1200" i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37222"/>
              </p:ext>
            </p:extLst>
          </p:nvPr>
        </p:nvGraphicFramePr>
        <p:xfrm>
          <a:off x="1112591" y="1866741"/>
          <a:ext cx="8610600" cy="3454561"/>
        </p:xfrm>
        <a:graphic>
          <a:graphicData uri="http://schemas.openxmlformats.org/drawingml/2006/table">
            <a:tbl>
              <a:tblPr/>
              <a:tblGrid>
                <a:gridCol w="3365564">
                  <a:extLst>
                    <a:ext uri="{9D8B030D-6E8A-4147-A177-3AD203B41FA5}">
                      <a16:colId xmlns:a16="http://schemas.microsoft.com/office/drawing/2014/main" xmlns="" val="4237502336"/>
                    </a:ext>
                  </a:extLst>
                </a:gridCol>
                <a:gridCol w="1311259">
                  <a:extLst>
                    <a:ext uri="{9D8B030D-6E8A-4147-A177-3AD203B41FA5}">
                      <a16:colId xmlns:a16="http://schemas.microsoft.com/office/drawing/2014/main" xmlns="" val="52846649"/>
                    </a:ext>
                  </a:extLst>
                </a:gridCol>
                <a:gridCol w="1311259">
                  <a:extLst>
                    <a:ext uri="{9D8B030D-6E8A-4147-A177-3AD203B41FA5}">
                      <a16:colId xmlns:a16="http://schemas.microsoft.com/office/drawing/2014/main" xmlns="" val="1889239353"/>
                    </a:ext>
                  </a:extLst>
                </a:gridCol>
                <a:gridCol w="1311259">
                  <a:extLst>
                    <a:ext uri="{9D8B030D-6E8A-4147-A177-3AD203B41FA5}">
                      <a16:colId xmlns:a16="http://schemas.microsoft.com/office/drawing/2014/main" xmlns="" val="775932697"/>
                    </a:ext>
                  </a:extLst>
                </a:gridCol>
                <a:gridCol w="1311259">
                  <a:extLst>
                    <a:ext uri="{9D8B030D-6E8A-4147-A177-3AD203B41FA5}">
                      <a16:colId xmlns:a16="http://schemas.microsoft.com/office/drawing/2014/main" xmlns="" val="3030910778"/>
                    </a:ext>
                  </a:extLst>
                </a:gridCol>
              </a:tblGrid>
              <a:tr h="289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nov-20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nov-22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nov-23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316657"/>
                  </a:ext>
                </a:extLst>
              </a:tr>
              <a:tr h="28902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Bioalimentarios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5583392"/>
                  </a:ext>
                </a:extLst>
              </a:tr>
              <a:tr h="28902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3100603"/>
                  </a:ext>
                </a:extLst>
              </a:tr>
              <a:tr h="5642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2686254"/>
                  </a:ext>
                </a:extLst>
              </a:tr>
              <a:tr h="28902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1703555"/>
                  </a:ext>
                </a:extLst>
              </a:tr>
              <a:tr h="28902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3347848"/>
                  </a:ext>
                </a:extLst>
              </a:tr>
              <a:tr h="5642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Desarrollo Turístico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508081"/>
                  </a:ext>
                </a:extLst>
              </a:tr>
              <a:tr h="28902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3223586"/>
                  </a:ext>
                </a:extLst>
              </a:tr>
              <a:tr h="59181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400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1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PTC con reconocimiento al Perfil Deseable por PRODEP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50%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820520"/>
              </p:ext>
            </p:extLst>
          </p:nvPr>
        </p:nvGraphicFramePr>
        <p:xfrm>
          <a:off x="1079501" y="1689892"/>
          <a:ext cx="8839200" cy="4938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24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Planes de estudios actualizados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TSU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38159"/>
              </p:ext>
            </p:extLst>
          </p:nvPr>
        </p:nvGraphicFramePr>
        <p:xfrm>
          <a:off x="317500" y="1414383"/>
          <a:ext cx="4343400" cy="916067"/>
        </p:xfrm>
        <a:graphic>
          <a:graphicData uri="http://schemas.openxmlformats.org/drawingml/2006/table">
            <a:tbl>
              <a:tblPr/>
              <a:tblGrid>
                <a:gridCol w="845360">
                  <a:extLst>
                    <a:ext uri="{9D8B030D-6E8A-4147-A177-3AD203B41FA5}">
                      <a16:colId xmlns:a16="http://schemas.microsoft.com/office/drawing/2014/main" xmlns="" val="2035268926"/>
                    </a:ext>
                  </a:extLst>
                </a:gridCol>
                <a:gridCol w="874510">
                  <a:extLst>
                    <a:ext uri="{9D8B030D-6E8A-4147-A177-3AD203B41FA5}">
                      <a16:colId xmlns:a16="http://schemas.microsoft.com/office/drawing/2014/main" xmlns="" val="1416579613"/>
                    </a:ext>
                  </a:extLst>
                </a:gridCol>
                <a:gridCol w="874510">
                  <a:extLst>
                    <a:ext uri="{9D8B030D-6E8A-4147-A177-3AD203B41FA5}">
                      <a16:colId xmlns:a16="http://schemas.microsoft.com/office/drawing/2014/main" xmlns="" val="3239722313"/>
                    </a:ext>
                  </a:extLst>
                </a:gridCol>
                <a:gridCol w="874510">
                  <a:extLst>
                    <a:ext uri="{9D8B030D-6E8A-4147-A177-3AD203B41FA5}">
                      <a16:colId xmlns:a16="http://schemas.microsoft.com/office/drawing/2014/main" xmlns="" val="745931210"/>
                    </a:ext>
                  </a:extLst>
                </a:gridCol>
                <a:gridCol w="874510">
                  <a:extLst>
                    <a:ext uri="{9D8B030D-6E8A-4147-A177-3AD203B41FA5}">
                      <a16:colId xmlns:a16="http://schemas.microsoft.com/office/drawing/2014/main" xmlns="" val="2449300390"/>
                    </a:ext>
                  </a:extLst>
                </a:gridCol>
              </a:tblGrid>
              <a:tr h="5145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TSU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4442370"/>
                  </a:ext>
                </a:extLst>
              </a:tr>
              <a:tr h="4015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5898939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131305"/>
              </p:ext>
            </p:extLst>
          </p:nvPr>
        </p:nvGraphicFramePr>
        <p:xfrm>
          <a:off x="1384300" y="3076258"/>
          <a:ext cx="8407400" cy="2399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04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Planes de estudios actualizados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Ing./Lic.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299965"/>
              </p:ext>
            </p:extLst>
          </p:nvPr>
        </p:nvGraphicFramePr>
        <p:xfrm>
          <a:off x="241300" y="1453488"/>
          <a:ext cx="4648199" cy="876962"/>
        </p:xfrm>
        <a:graphic>
          <a:graphicData uri="http://schemas.openxmlformats.org/drawingml/2006/table">
            <a:tbl>
              <a:tblPr/>
              <a:tblGrid>
                <a:gridCol w="904683">
                  <a:extLst>
                    <a:ext uri="{9D8B030D-6E8A-4147-A177-3AD203B41FA5}">
                      <a16:colId xmlns:a16="http://schemas.microsoft.com/office/drawing/2014/main" xmlns="" val="478280143"/>
                    </a:ext>
                  </a:extLst>
                </a:gridCol>
                <a:gridCol w="935879">
                  <a:extLst>
                    <a:ext uri="{9D8B030D-6E8A-4147-A177-3AD203B41FA5}">
                      <a16:colId xmlns:a16="http://schemas.microsoft.com/office/drawing/2014/main" xmlns="" val="3260561216"/>
                    </a:ext>
                  </a:extLst>
                </a:gridCol>
                <a:gridCol w="935879">
                  <a:extLst>
                    <a:ext uri="{9D8B030D-6E8A-4147-A177-3AD203B41FA5}">
                      <a16:colId xmlns:a16="http://schemas.microsoft.com/office/drawing/2014/main" xmlns="" val="2748274095"/>
                    </a:ext>
                  </a:extLst>
                </a:gridCol>
                <a:gridCol w="935879">
                  <a:extLst>
                    <a:ext uri="{9D8B030D-6E8A-4147-A177-3AD203B41FA5}">
                      <a16:colId xmlns:a16="http://schemas.microsoft.com/office/drawing/2014/main" xmlns="" val="2567050033"/>
                    </a:ext>
                  </a:extLst>
                </a:gridCol>
                <a:gridCol w="935879">
                  <a:extLst>
                    <a:ext uri="{9D8B030D-6E8A-4147-A177-3AD203B41FA5}">
                      <a16:colId xmlns:a16="http://schemas.microsoft.com/office/drawing/2014/main" xmlns="" val="570493162"/>
                    </a:ext>
                  </a:extLst>
                </a:gridCol>
              </a:tblGrid>
              <a:tr h="5799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ING/LIC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9205"/>
                  </a:ext>
                </a:extLst>
              </a:tr>
              <a:tr h="29703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6787658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077914"/>
              </p:ext>
            </p:extLst>
          </p:nvPr>
        </p:nvGraphicFramePr>
        <p:xfrm>
          <a:off x="3365500" y="2863850"/>
          <a:ext cx="6553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16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517900" y="118745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INDICADORES DE PROCESO </a:t>
            </a:r>
            <a:endParaRPr lang="es-MX" sz="2000" b="1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17701" y="1911607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Porcentaje </a:t>
            </a:r>
            <a:r>
              <a:rPr lang="es-ES" dirty="0"/>
              <a:t>de PTC con adecuada distribución académica</a:t>
            </a:r>
          </a:p>
          <a:p>
            <a:r>
              <a:rPr lang="es-ES" dirty="0" smtClean="0"/>
              <a:t>Porcentaje </a:t>
            </a:r>
            <a:r>
              <a:rPr lang="es-ES" dirty="0"/>
              <a:t>de PA con 25 horas o menos totales académicas</a:t>
            </a:r>
          </a:p>
          <a:p>
            <a:r>
              <a:rPr lang="es-ES" dirty="0" smtClean="0"/>
              <a:t>Promedios </a:t>
            </a:r>
            <a:r>
              <a:rPr lang="es-ES" dirty="0"/>
              <a:t>cuatrimestrales por grupo</a:t>
            </a:r>
          </a:p>
          <a:p>
            <a:r>
              <a:rPr lang="es-ES" dirty="0" smtClean="0"/>
              <a:t>Cumplimiento </a:t>
            </a:r>
            <a:r>
              <a:rPr lang="es-ES" dirty="0"/>
              <a:t>cuatrimestral de Programas de Estudio</a:t>
            </a:r>
          </a:p>
          <a:p>
            <a:r>
              <a:rPr lang="es-ES" dirty="0" smtClean="0"/>
              <a:t>% </a:t>
            </a:r>
            <a:r>
              <a:rPr lang="es-ES" dirty="0"/>
              <a:t>de terminación de Estadías.</a:t>
            </a:r>
          </a:p>
          <a:p>
            <a:r>
              <a:rPr lang="es-ES" dirty="0" smtClean="0"/>
              <a:t>% </a:t>
            </a:r>
            <a:r>
              <a:rPr lang="es-ES" dirty="0"/>
              <a:t>de empresas evaluadas.</a:t>
            </a:r>
          </a:p>
          <a:p>
            <a:r>
              <a:rPr lang="es-ES" dirty="0" smtClean="0"/>
              <a:t>% </a:t>
            </a:r>
            <a:r>
              <a:rPr lang="es-ES" dirty="0"/>
              <a:t>de docentes evaluados por estudiantes con calificación mayor o igual a 4.</a:t>
            </a:r>
          </a:p>
          <a:p>
            <a:r>
              <a:rPr lang="es-ES" dirty="0" smtClean="0"/>
              <a:t>% </a:t>
            </a:r>
            <a:r>
              <a:rPr lang="es-ES" dirty="0"/>
              <a:t>de personal académico con desempeño en gestión académico administrativo satisfactorio.</a:t>
            </a:r>
          </a:p>
          <a:p>
            <a:r>
              <a:rPr lang="es-ES" dirty="0" smtClean="0"/>
              <a:t>% </a:t>
            </a:r>
            <a:r>
              <a:rPr lang="es-ES" dirty="0"/>
              <a:t>de nuevo ingreso evaluados</a:t>
            </a:r>
          </a:p>
          <a:p>
            <a:r>
              <a:rPr lang="es-ES" dirty="0" smtClean="0"/>
              <a:t>Educación </a:t>
            </a:r>
            <a:r>
              <a:rPr lang="es-ES" dirty="0"/>
              <a:t>Continua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19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9700" y="577850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PTC con adecuada distribución académica  </a:t>
            </a:r>
          </a:p>
          <a:p>
            <a:pPr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03257"/>
              </p:ext>
            </p:extLst>
          </p:nvPr>
        </p:nvGraphicFramePr>
        <p:xfrm>
          <a:off x="393700" y="1660286"/>
          <a:ext cx="4800599" cy="904645"/>
        </p:xfrm>
        <a:graphic>
          <a:graphicData uri="http://schemas.openxmlformats.org/drawingml/2006/table">
            <a:tbl>
              <a:tblPr/>
              <a:tblGrid>
                <a:gridCol w="972879">
                  <a:extLst>
                    <a:ext uri="{9D8B030D-6E8A-4147-A177-3AD203B41FA5}">
                      <a16:colId xmlns:a16="http://schemas.microsoft.com/office/drawing/2014/main" xmlns="" val="506277072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xmlns="" val="2127129647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xmlns="" val="1357907321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xmlns="" val="388461933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xmlns="" val="1795485441"/>
                    </a:ext>
                  </a:extLst>
                </a:gridCol>
              </a:tblGrid>
              <a:tr h="4913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469306"/>
                  </a:ext>
                </a:extLst>
              </a:tr>
              <a:tr h="407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3102086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68025"/>
              </p:ext>
            </p:extLst>
          </p:nvPr>
        </p:nvGraphicFramePr>
        <p:xfrm>
          <a:off x="3670300" y="3142337"/>
          <a:ext cx="5638800" cy="348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88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9700" y="577850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académica  </a:t>
            </a:r>
          </a:p>
          <a:p>
            <a:pPr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975196"/>
              </p:ext>
            </p:extLst>
          </p:nvPr>
        </p:nvGraphicFramePr>
        <p:xfrm>
          <a:off x="393700" y="1600953"/>
          <a:ext cx="5105401" cy="958097"/>
        </p:xfrm>
        <a:graphic>
          <a:graphicData uri="http://schemas.openxmlformats.org/drawingml/2006/table">
            <a:tbl>
              <a:tblPr/>
              <a:tblGrid>
                <a:gridCol w="1048129">
                  <a:extLst>
                    <a:ext uri="{9D8B030D-6E8A-4147-A177-3AD203B41FA5}">
                      <a16:colId xmlns:a16="http://schemas.microsoft.com/office/drawing/2014/main" xmlns="" val="2529328654"/>
                    </a:ext>
                  </a:extLst>
                </a:gridCol>
                <a:gridCol w="1014318">
                  <a:extLst>
                    <a:ext uri="{9D8B030D-6E8A-4147-A177-3AD203B41FA5}">
                      <a16:colId xmlns:a16="http://schemas.microsoft.com/office/drawing/2014/main" xmlns="" val="1913406882"/>
                    </a:ext>
                  </a:extLst>
                </a:gridCol>
                <a:gridCol w="1014318">
                  <a:extLst>
                    <a:ext uri="{9D8B030D-6E8A-4147-A177-3AD203B41FA5}">
                      <a16:colId xmlns:a16="http://schemas.microsoft.com/office/drawing/2014/main" xmlns="" val="1872002645"/>
                    </a:ext>
                  </a:extLst>
                </a:gridCol>
                <a:gridCol w="1014318">
                  <a:extLst>
                    <a:ext uri="{9D8B030D-6E8A-4147-A177-3AD203B41FA5}">
                      <a16:colId xmlns:a16="http://schemas.microsoft.com/office/drawing/2014/main" xmlns="" val="3325601078"/>
                    </a:ext>
                  </a:extLst>
                </a:gridCol>
                <a:gridCol w="1014318">
                  <a:extLst>
                    <a:ext uri="{9D8B030D-6E8A-4147-A177-3AD203B41FA5}">
                      <a16:colId xmlns:a16="http://schemas.microsoft.com/office/drawing/2014/main" xmlns="" val="2039217477"/>
                    </a:ext>
                  </a:extLst>
                </a:gridCol>
              </a:tblGrid>
              <a:tr h="641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-Dic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5401022"/>
                  </a:ext>
                </a:extLst>
              </a:tr>
              <a:tr h="3162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803932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350279"/>
              </p:ext>
            </p:extLst>
          </p:nvPr>
        </p:nvGraphicFramePr>
        <p:xfrm>
          <a:off x="4127500" y="2788402"/>
          <a:ext cx="5334000" cy="365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41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298700" y="730250"/>
            <a:ext cx="704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 DE 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</a:t>
            </a:r>
          </a:p>
          <a:p>
            <a:pPr algn="ctr"/>
            <a:r>
              <a:rPr lang="es-MX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</a:t>
            </a:r>
            <a:r>
              <a:rPr lang="es-MX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nivel TSU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299610"/>
              </p:ext>
            </p:extLst>
          </p:nvPr>
        </p:nvGraphicFramePr>
        <p:xfrm>
          <a:off x="889000" y="1385710"/>
          <a:ext cx="9563099" cy="4983340"/>
        </p:xfrm>
        <a:graphic>
          <a:graphicData uri="http://schemas.openxmlformats.org/drawingml/2006/table">
            <a:tbl>
              <a:tblPr/>
              <a:tblGrid>
                <a:gridCol w="2771347">
                  <a:extLst>
                    <a:ext uri="{9D8B030D-6E8A-4147-A177-3AD203B41FA5}">
                      <a16:colId xmlns:a16="http://schemas.microsoft.com/office/drawing/2014/main" xmlns="" val="1375416790"/>
                    </a:ext>
                  </a:extLst>
                </a:gridCol>
                <a:gridCol w="1697938">
                  <a:extLst>
                    <a:ext uri="{9D8B030D-6E8A-4147-A177-3AD203B41FA5}">
                      <a16:colId xmlns:a16="http://schemas.microsoft.com/office/drawing/2014/main" xmlns="" val="506127305"/>
                    </a:ext>
                  </a:extLst>
                </a:gridCol>
                <a:gridCol w="1697938">
                  <a:extLst>
                    <a:ext uri="{9D8B030D-6E8A-4147-A177-3AD203B41FA5}">
                      <a16:colId xmlns:a16="http://schemas.microsoft.com/office/drawing/2014/main" xmlns="" val="4257245603"/>
                    </a:ext>
                  </a:extLst>
                </a:gridCol>
                <a:gridCol w="1697938">
                  <a:extLst>
                    <a:ext uri="{9D8B030D-6E8A-4147-A177-3AD203B41FA5}">
                      <a16:colId xmlns:a16="http://schemas.microsoft.com/office/drawing/2014/main" xmlns="" val="2681422150"/>
                    </a:ext>
                  </a:extLst>
                </a:gridCol>
                <a:gridCol w="1697938">
                  <a:extLst>
                    <a:ext uri="{9D8B030D-6E8A-4147-A177-3AD203B41FA5}">
                      <a16:colId xmlns:a16="http://schemas.microsoft.com/office/drawing/2014/main" xmlns="" val="1974499016"/>
                    </a:ext>
                  </a:extLst>
                </a:gridCol>
              </a:tblGrid>
              <a:tr h="655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384444"/>
                  </a:ext>
                </a:extLst>
              </a:tr>
              <a:tr h="29365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7745313"/>
                  </a:ext>
                </a:extLst>
              </a:tr>
              <a:tr h="29365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7464007"/>
                  </a:ext>
                </a:extLst>
              </a:tr>
              <a:tr h="29365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AFEP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23277"/>
                  </a:ext>
                </a:extLst>
              </a:tr>
              <a:tr h="5143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9152828"/>
                  </a:ext>
                </a:extLst>
              </a:tr>
              <a:tr h="7666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Instalaciones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Eficientes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583455"/>
                  </a:ext>
                </a:extLst>
              </a:tr>
              <a:tr h="29365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7296212"/>
                  </a:ext>
                </a:extLst>
              </a:tr>
              <a:tr h="5143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6702061"/>
                  </a:ext>
                </a:extLst>
              </a:tr>
              <a:tr h="29365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5848107"/>
                  </a:ext>
                </a:extLst>
              </a:tr>
              <a:tr h="29365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3205827"/>
                  </a:ext>
                </a:extLst>
              </a:tr>
              <a:tr h="77078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7759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1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9700" y="341809"/>
            <a:ext cx="7237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6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4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Promedios cuatrimestrales por grupo nivel TSU </a:t>
            </a:r>
            <a:endParaRPr lang="es-MX" sz="1400" b="1" i="1" dirty="0" smtClean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4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MX" sz="14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8.0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70347"/>
              </p:ext>
            </p:extLst>
          </p:nvPr>
        </p:nvGraphicFramePr>
        <p:xfrm>
          <a:off x="1460502" y="1111250"/>
          <a:ext cx="8456447" cy="6211739"/>
        </p:xfrm>
        <a:graphic>
          <a:graphicData uri="http://schemas.openxmlformats.org/drawingml/2006/table">
            <a:tbl>
              <a:tblPr/>
              <a:tblGrid>
                <a:gridCol w="799688">
                  <a:extLst>
                    <a:ext uri="{9D8B030D-6E8A-4147-A177-3AD203B41FA5}">
                      <a16:colId xmlns:a16="http://schemas.microsoft.com/office/drawing/2014/main" xmlns="" val="1833597862"/>
                    </a:ext>
                  </a:extLst>
                </a:gridCol>
                <a:gridCol w="802285">
                  <a:extLst>
                    <a:ext uri="{9D8B030D-6E8A-4147-A177-3AD203B41FA5}">
                      <a16:colId xmlns:a16="http://schemas.microsoft.com/office/drawing/2014/main" xmlns="" val="2638823060"/>
                    </a:ext>
                  </a:extLst>
                </a:gridCol>
                <a:gridCol w="623134">
                  <a:extLst>
                    <a:ext uri="{9D8B030D-6E8A-4147-A177-3AD203B41FA5}">
                      <a16:colId xmlns:a16="http://schemas.microsoft.com/office/drawing/2014/main" xmlns="" val="2444232586"/>
                    </a:ext>
                  </a:extLst>
                </a:gridCol>
                <a:gridCol w="623134">
                  <a:extLst>
                    <a:ext uri="{9D8B030D-6E8A-4147-A177-3AD203B41FA5}">
                      <a16:colId xmlns:a16="http://schemas.microsoft.com/office/drawing/2014/main" xmlns="" val="298244539"/>
                    </a:ext>
                  </a:extLst>
                </a:gridCol>
                <a:gridCol w="623134">
                  <a:extLst>
                    <a:ext uri="{9D8B030D-6E8A-4147-A177-3AD203B41FA5}">
                      <a16:colId xmlns:a16="http://schemas.microsoft.com/office/drawing/2014/main" xmlns="" val="2278390269"/>
                    </a:ext>
                  </a:extLst>
                </a:gridCol>
                <a:gridCol w="623134">
                  <a:extLst>
                    <a:ext uri="{9D8B030D-6E8A-4147-A177-3AD203B41FA5}">
                      <a16:colId xmlns:a16="http://schemas.microsoft.com/office/drawing/2014/main" xmlns="" val="1570781906"/>
                    </a:ext>
                  </a:extLst>
                </a:gridCol>
                <a:gridCol w="623134">
                  <a:extLst>
                    <a:ext uri="{9D8B030D-6E8A-4147-A177-3AD203B41FA5}">
                      <a16:colId xmlns:a16="http://schemas.microsoft.com/office/drawing/2014/main" xmlns="" val="4140573170"/>
                    </a:ext>
                  </a:extLst>
                </a:gridCol>
                <a:gridCol w="623134">
                  <a:extLst>
                    <a:ext uri="{9D8B030D-6E8A-4147-A177-3AD203B41FA5}">
                      <a16:colId xmlns:a16="http://schemas.microsoft.com/office/drawing/2014/main" xmlns="" val="1250656414"/>
                    </a:ext>
                  </a:extLst>
                </a:gridCol>
                <a:gridCol w="623134">
                  <a:extLst>
                    <a:ext uri="{9D8B030D-6E8A-4147-A177-3AD203B41FA5}">
                      <a16:colId xmlns:a16="http://schemas.microsoft.com/office/drawing/2014/main" xmlns="" val="2469463716"/>
                    </a:ext>
                  </a:extLst>
                </a:gridCol>
                <a:gridCol w="623134">
                  <a:extLst>
                    <a:ext uri="{9D8B030D-6E8A-4147-A177-3AD203B41FA5}">
                      <a16:colId xmlns:a16="http://schemas.microsoft.com/office/drawing/2014/main" xmlns="" val="512341787"/>
                    </a:ext>
                  </a:extLst>
                </a:gridCol>
                <a:gridCol w="623134">
                  <a:extLst>
                    <a:ext uri="{9D8B030D-6E8A-4147-A177-3AD203B41FA5}">
                      <a16:colId xmlns:a16="http://schemas.microsoft.com/office/drawing/2014/main" xmlns="" val="1570224765"/>
                    </a:ext>
                  </a:extLst>
                </a:gridCol>
                <a:gridCol w="623134">
                  <a:extLst>
                    <a:ext uri="{9D8B030D-6E8A-4147-A177-3AD203B41FA5}">
                      <a16:colId xmlns:a16="http://schemas.microsoft.com/office/drawing/2014/main" xmlns="" val="4028227494"/>
                    </a:ext>
                  </a:extLst>
                </a:gridCol>
                <a:gridCol w="623134">
                  <a:extLst>
                    <a:ext uri="{9D8B030D-6E8A-4147-A177-3AD203B41FA5}">
                      <a16:colId xmlns:a16="http://schemas.microsoft.com/office/drawing/2014/main" xmlns="" val="3159730399"/>
                    </a:ext>
                  </a:extLst>
                </a:gridCol>
              </a:tblGrid>
              <a:tr h="2371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(T.S.U.)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-Dic  2022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- Abr 2023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-Dic  2023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9275400"/>
                  </a:ext>
                </a:extLst>
              </a:tr>
              <a:tr h="2012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799688"/>
                  </a:ext>
                </a:extLst>
              </a:tr>
              <a:tr h="143749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4082923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7.92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966316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8067840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6.13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092335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3099771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2907835"/>
                  </a:ext>
                </a:extLst>
              </a:tr>
              <a:tr h="143749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984482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7.57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4072504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7.55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6805021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0485714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265453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9623169"/>
                  </a:ext>
                </a:extLst>
              </a:tr>
              <a:tr h="143749"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Formulación y Evaluación de Proyectos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6185571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954962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4972309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5946134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628261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621829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0132438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0585716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722867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1503880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3538078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9003548"/>
                  </a:ext>
                </a:extLst>
              </a:tr>
              <a:tr h="143749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Área Automatización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2548319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8463161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8498802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665442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5103946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567003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2269798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9067441"/>
                  </a:ext>
                </a:extLst>
              </a:tr>
              <a:tr h="14374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Área Instalaciones Eléctricas Eficientes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5670167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4360913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0977029"/>
                  </a:ext>
                </a:extLst>
              </a:tr>
              <a:tr h="1437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9372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7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31572" y="327554"/>
            <a:ext cx="7237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6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4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Promedios cuatrimestrales por grupo nivel TSU </a:t>
            </a:r>
            <a:endParaRPr lang="es-MX" sz="1400" b="1" i="1" dirty="0" smtClean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4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MX" sz="14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921350"/>
              </p:ext>
            </p:extLst>
          </p:nvPr>
        </p:nvGraphicFramePr>
        <p:xfrm>
          <a:off x="1308099" y="1097007"/>
          <a:ext cx="8382008" cy="6281537"/>
        </p:xfrm>
        <a:graphic>
          <a:graphicData uri="http://schemas.openxmlformats.org/drawingml/2006/table">
            <a:tbl>
              <a:tblPr/>
              <a:tblGrid>
                <a:gridCol w="771608">
                  <a:extLst>
                    <a:ext uri="{9D8B030D-6E8A-4147-A177-3AD203B41FA5}">
                      <a16:colId xmlns:a16="http://schemas.microsoft.com/office/drawing/2014/main" xmlns="" val="2748677719"/>
                    </a:ext>
                  </a:extLst>
                </a:gridCol>
                <a:gridCol w="634200">
                  <a:extLst>
                    <a:ext uri="{9D8B030D-6E8A-4147-A177-3AD203B41FA5}">
                      <a16:colId xmlns:a16="http://schemas.microsoft.com/office/drawing/2014/main" xmlns="" val="885618160"/>
                    </a:ext>
                  </a:extLst>
                </a:gridCol>
                <a:gridCol w="634200">
                  <a:extLst>
                    <a:ext uri="{9D8B030D-6E8A-4147-A177-3AD203B41FA5}">
                      <a16:colId xmlns:a16="http://schemas.microsoft.com/office/drawing/2014/main" xmlns="" val="626694207"/>
                    </a:ext>
                  </a:extLst>
                </a:gridCol>
                <a:gridCol w="634200">
                  <a:extLst>
                    <a:ext uri="{9D8B030D-6E8A-4147-A177-3AD203B41FA5}">
                      <a16:colId xmlns:a16="http://schemas.microsoft.com/office/drawing/2014/main" xmlns="" val="1576476884"/>
                    </a:ext>
                  </a:extLst>
                </a:gridCol>
                <a:gridCol w="634200">
                  <a:extLst>
                    <a:ext uri="{9D8B030D-6E8A-4147-A177-3AD203B41FA5}">
                      <a16:colId xmlns:a16="http://schemas.microsoft.com/office/drawing/2014/main" xmlns="" val="1773121292"/>
                    </a:ext>
                  </a:extLst>
                </a:gridCol>
                <a:gridCol w="634200">
                  <a:extLst>
                    <a:ext uri="{9D8B030D-6E8A-4147-A177-3AD203B41FA5}">
                      <a16:colId xmlns:a16="http://schemas.microsoft.com/office/drawing/2014/main" xmlns="" val="931182821"/>
                    </a:ext>
                  </a:extLst>
                </a:gridCol>
                <a:gridCol w="634200">
                  <a:extLst>
                    <a:ext uri="{9D8B030D-6E8A-4147-A177-3AD203B41FA5}">
                      <a16:colId xmlns:a16="http://schemas.microsoft.com/office/drawing/2014/main" xmlns="" val="3266674484"/>
                    </a:ext>
                  </a:extLst>
                </a:gridCol>
                <a:gridCol w="634200">
                  <a:extLst>
                    <a:ext uri="{9D8B030D-6E8A-4147-A177-3AD203B41FA5}">
                      <a16:colId xmlns:a16="http://schemas.microsoft.com/office/drawing/2014/main" xmlns="" val="2315067138"/>
                    </a:ext>
                  </a:extLst>
                </a:gridCol>
                <a:gridCol w="634200">
                  <a:extLst>
                    <a:ext uri="{9D8B030D-6E8A-4147-A177-3AD203B41FA5}">
                      <a16:colId xmlns:a16="http://schemas.microsoft.com/office/drawing/2014/main" xmlns="" val="2886131270"/>
                    </a:ext>
                  </a:extLst>
                </a:gridCol>
                <a:gridCol w="634200">
                  <a:extLst>
                    <a:ext uri="{9D8B030D-6E8A-4147-A177-3AD203B41FA5}">
                      <a16:colId xmlns:a16="http://schemas.microsoft.com/office/drawing/2014/main" xmlns="" val="653292915"/>
                    </a:ext>
                  </a:extLst>
                </a:gridCol>
                <a:gridCol w="634200">
                  <a:extLst>
                    <a:ext uri="{9D8B030D-6E8A-4147-A177-3AD203B41FA5}">
                      <a16:colId xmlns:a16="http://schemas.microsoft.com/office/drawing/2014/main" xmlns="" val="1143674995"/>
                    </a:ext>
                  </a:extLst>
                </a:gridCol>
                <a:gridCol w="634200">
                  <a:extLst>
                    <a:ext uri="{9D8B030D-6E8A-4147-A177-3AD203B41FA5}">
                      <a16:colId xmlns:a16="http://schemas.microsoft.com/office/drawing/2014/main" xmlns="" val="1569762098"/>
                    </a:ext>
                  </a:extLst>
                </a:gridCol>
                <a:gridCol w="634200">
                  <a:extLst>
                    <a:ext uri="{9D8B030D-6E8A-4147-A177-3AD203B41FA5}">
                      <a16:colId xmlns:a16="http://schemas.microsoft.com/office/drawing/2014/main" xmlns="" val="2370984162"/>
                    </a:ext>
                  </a:extLst>
                </a:gridCol>
              </a:tblGrid>
              <a:tr h="25838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(T.S.U.)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-Dic  2022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- Abr 2023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-Dic  2022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5679253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7619151"/>
                  </a:ext>
                </a:extLst>
              </a:tr>
              <a:tr h="15199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(Área Desarrollo de Productos Alternativos)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8615241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9.19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597132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9.07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3033296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9478525"/>
                  </a:ext>
                </a:extLst>
              </a:tr>
              <a:tr h="15199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(Área Hotelería)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8.57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714252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2119355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9.07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0558952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7.31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33653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9.78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1174350"/>
                  </a:ext>
                </a:extLst>
              </a:tr>
              <a:tr h="151991">
                <a:tc rowSpan="13"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8.89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9155032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5337290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8.77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4862175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071703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9719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4434980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9777503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7.98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8.67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4657730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8.88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38797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8.97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7988046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4908343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879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0747703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073352"/>
                  </a:ext>
                </a:extLst>
              </a:tr>
              <a:tr h="151991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Área Desarrollo de Software Multiplataforma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9.09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780949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9531070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47878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437134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9.37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3841138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9.07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9.53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9.16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3943947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79045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9.38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1142544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0859585"/>
                  </a:ext>
                </a:extLst>
              </a:tr>
              <a:tr h="151991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8.58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1709979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570854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5027274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807010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9.07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0852790"/>
                  </a:ext>
                </a:extLst>
              </a:tr>
              <a:tr h="151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232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23284" y="421434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Promedios cuatrimestrales por grupo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</a:p>
          <a:p>
            <a:pPr lvl="0" algn="ctr"/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8.0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057116"/>
              </p:ext>
            </p:extLst>
          </p:nvPr>
        </p:nvGraphicFramePr>
        <p:xfrm>
          <a:off x="768348" y="1283211"/>
          <a:ext cx="9607551" cy="5738050"/>
        </p:xfrm>
        <a:graphic>
          <a:graphicData uri="http://schemas.openxmlformats.org/drawingml/2006/table">
            <a:tbl>
              <a:tblPr/>
              <a:tblGrid>
                <a:gridCol w="884427">
                  <a:extLst>
                    <a:ext uri="{9D8B030D-6E8A-4147-A177-3AD203B41FA5}">
                      <a16:colId xmlns:a16="http://schemas.microsoft.com/office/drawing/2014/main" xmlns="" val="2562751886"/>
                    </a:ext>
                  </a:extLst>
                </a:gridCol>
                <a:gridCol w="726927">
                  <a:extLst>
                    <a:ext uri="{9D8B030D-6E8A-4147-A177-3AD203B41FA5}">
                      <a16:colId xmlns:a16="http://schemas.microsoft.com/office/drawing/2014/main" xmlns="" val="1434954015"/>
                    </a:ext>
                  </a:extLst>
                </a:gridCol>
                <a:gridCol w="726927">
                  <a:extLst>
                    <a:ext uri="{9D8B030D-6E8A-4147-A177-3AD203B41FA5}">
                      <a16:colId xmlns:a16="http://schemas.microsoft.com/office/drawing/2014/main" xmlns="" val="2455620970"/>
                    </a:ext>
                  </a:extLst>
                </a:gridCol>
                <a:gridCol w="726927">
                  <a:extLst>
                    <a:ext uri="{9D8B030D-6E8A-4147-A177-3AD203B41FA5}">
                      <a16:colId xmlns:a16="http://schemas.microsoft.com/office/drawing/2014/main" xmlns="" val="1549184346"/>
                    </a:ext>
                  </a:extLst>
                </a:gridCol>
                <a:gridCol w="726927">
                  <a:extLst>
                    <a:ext uri="{9D8B030D-6E8A-4147-A177-3AD203B41FA5}">
                      <a16:colId xmlns:a16="http://schemas.microsoft.com/office/drawing/2014/main" xmlns="" val="1705253023"/>
                    </a:ext>
                  </a:extLst>
                </a:gridCol>
                <a:gridCol w="726927">
                  <a:extLst>
                    <a:ext uri="{9D8B030D-6E8A-4147-A177-3AD203B41FA5}">
                      <a16:colId xmlns:a16="http://schemas.microsoft.com/office/drawing/2014/main" xmlns="" val="2121454642"/>
                    </a:ext>
                  </a:extLst>
                </a:gridCol>
                <a:gridCol w="726927">
                  <a:extLst>
                    <a:ext uri="{9D8B030D-6E8A-4147-A177-3AD203B41FA5}">
                      <a16:colId xmlns:a16="http://schemas.microsoft.com/office/drawing/2014/main" xmlns="" val="3025748866"/>
                    </a:ext>
                  </a:extLst>
                </a:gridCol>
                <a:gridCol w="726927">
                  <a:extLst>
                    <a:ext uri="{9D8B030D-6E8A-4147-A177-3AD203B41FA5}">
                      <a16:colId xmlns:a16="http://schemas.microsoft.com/office/drawing/2014/main" xmlns="" val="2193927947"/>
                    </a:ext>
                  </a:extLst>
                </a:gridCol>
                <a:gridCol w="726927">
                  <a:extLst>
                    <a:ext uri="{9D8B030D-6E8A-4147-A177-3AD203B41FA5}">
                      <a16:colId xmlns:a16="http://schemas.microsoft.com/office/drawing/2014/main" xmlns="" val="4021397055"/>
                    </a:ext>
                  </a:extLst>
                </a:gridCol>
                <a:gridCol w="726927">
                  <a:extLst>
                    <a:ext uri="{9D8B030D-6E8A-4147-A177-3AD203B41FA5}">
                      <a16:colId xmlns:a16="http://schemas.microsoft.com/office/drawing/2014/main" xmlns="" val="2978335283"/>
                    </a:ext>
                  </a:extLst>
                </a:gridCol>
                <a:gridCol w="726927">
                  <a:extLst>
                    <a:ext uri="{9D8B030D-6E8A-4147-A177-3AD203B41FA5}">
                      <a16:colId xmlns:a16="http://schemas.microsoft.com/office/drawing/2014/main" xmlns="" val="207428837"/>
                    </a:ext>
                  </a:extLst>
                </a:gridCol>
                <a:gridCol w="726927">
                  <a:extLst>
                    <a:ext uri="{9D8B030D-6E8A-4147-A177-3AD203B41FA5}">
                      <a16:colId xmlns:a16="http://schemas.microsoft.com/office/drawing/2014/main" xmlns="" val="1878063487"/>
                    </a:ext>
                  </a:extLst>
                </a:gridCol>
                <a:gridCol w="726927">
                  <a:extLst>
                    <a:ext uri="{9D8B030D-6E8A-4147-A177-3AD203B41FA5}">
                      <a16:colId xmlns:a16="http://schemas.microsoft.com/office/drawing/2014/main" xmlns="" val="1054358410"/>
                    </a:ext>
                  </a:extLst>
                </a:gridCol>
              </a:tblGrid>
              <a:tr h="50074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(Ing/</a:t>
                      </a:r>
                      <a:r>
                        <a:rPr lang="es-MX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7018933"/>
                  </a:ext>
                </a:extLst>
              </a:tr>
              <a:tr h="3338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0944263"/>
                  </a:ext>
                </a:extLst>
              </a:tr>
              <a:tr h="20864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587046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851295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9436266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589100"/>
                  </a:ext>
                </a:extLst>
              </a:tr>
              <a:tr h="208645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2024615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8969026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3497453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538743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1204354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0835906"/>
                  </a:ext>
                </a:extLst>
              </a:tr>
              <a:tr h="208645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5779558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9623054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498002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3965075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7401775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8508191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8413256"/>
                  </a:ext>
                </a:extLst>
              </a:tr>
              <a:tr h="20864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3620150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026092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238287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463892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2882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9700" y="425450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Promedios cuatrimestrales por grupo nivel Ing./Lic. </a:t>
            </a:r>
          </a:p>
          <a:p>
            <a:pPr lvl="0" algn="ctr"/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8.0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39016"/>
              </p:ext>
            </p:extLst>
          </p:nvPr>
        </p:nvGraphicFramePr>
        <p:xfrm>
          <a:off x="850902" y="1306943"/>
          <a:ext cx="9637680" cy="5519306"/>
        </p:xfrm>
        <a:graphic>
          <a:graphicData uri="http://schemas.openxmlformats.org/drawingml/2006/table">
            <a:tbl>
              <a:tblPr/>
              <a:tblGrid>
                <a:gridCol w="741360">
                  <a:extLst>
                    <a:ext uri="{9D8B030D-6E8A-4147-A177-3AD203B41FA5}">
                      <a16:colId xmlns:a16="http://schemas.microsoft.com/office/drawing/2014/main" xmlns="" val="3561156452"/>
                    </a:ext>
                  </a:extLst>
                </a:gridCol>
                <a:gridCol w="741360">
                  <a:extLst>
                    <a:ext uri="{9D8B030D-6E8A-4147-A177-3AD203B41FA5}">
                      <a16:colId xmlns:a16="http://schemas.microsoft.com/office/drawing/2014/main" xmlns="" val="108706275"/>
                    </a:ext>
                  </a:extLst>
                </a:gridCol>
                <a:gridCol w="741360">
                  <a:extLst>
                    <a:ext uri="{9D8B030D-6E8A-4147-A177-3AD203B41FA5}">
                      <a16:colId xmlns:a16="http://schemas.microsoft.com/office/drawing/2014/main" xmlns="" val="609796526"/>
                    </a:ext>
                  </a:extLst>
                </a:gridCol>
                <a:gridCol w="741360">
                  <a:extLst>
                    <a:ext uri="{9D8B030D-6E8A-4147-A177-3AD203B41FA5}">
                      <a16:colId xmlns:a16="http://schemas.microsoft.com/office/drawing/2014/main" xmlns="" val="2532342293"/>
                    </a:ext>
                  </a:extLst>
                </a:gridCol>
                <a:gridCol w="741360">
                  <a:extLst>
                    <a:ext uri="{9D8B030D-6E8A-4147-A177-3AD203B41FA5}">
                      <a16:colId xmlns:a16="http://schemas.microsoft.com/office/drawing/2014/main" xmlns="" val="1054628090"/>
                    </a:ext>
                  </a:extLst>
                </a:gridCol>
                <a:gridCol w="741360">
                  <a:extLst>
                    <a:ext uri="{9D8B030D-6E8A-4147-A177-3AD203B41FA5}">
                      <a16:colId xmlns:a16="http://schemas.microsoft.com/office/drawing/2014/main" xmlns="" val="1326762671"/>
                    </a:ext>
                  </a:extLst>
                </a:gridCol>
                <a:gridCol w="741360">
                  <a:extLst>
                    <a:ext uri="{9D8B030D-6E8A-4147-A177-3AD203B41FA5}">
                      <a16:colId xmlns:a16="http://schemas.microsoft.com/office/drawing/2014/main" xmlns="" val="2938334403"/>
                    </a:ext>
                  </a:extLst>
                </a:gridCol>
                <a:gridCol w="741360">
                  <a:extLst>
                    <a:ext uri="{9D8B030D-6E8A-4147-A177-3AD203B41FA5}">
                      <a16:colId xmlns:a16="http://schemas.microsoft.com/office/drawing/2014/main" xmlns="" val="352042826"/>
                    </a:ext>
                  </a:extLst>
                </a:gridCol>
                <a:gridCol w="741360">
                  <a:extLst>
                    <a:ext uri="{9D8B030D-6E8A-4147-A177-3AD203B41FA5}">
                      <a16:colId xmlns:a16="http://schemas.microsoft.com/office/drawing/2014/main" xmlns="" val="1191281360"/>
                    </a:ext>
                  </a:extLst>
                </a:gridCol>
                <a:gridCol w="741360">
                  <a:extLst>
                    <a:ext uri="{9D8B030D-6E8A-4147-A177-3AD203B41FA5}">
                      <a16:colId xmlns:a16="http://schemas.microsoft.com/office/drawing/2014/main" xmlns="" val="3605754372"/>
                    </a:ext>
                  </a:extLst>
                </a:gridCol>
                <a:gridCol w="741360">
                  <a:extLst>
                    <a:ext uri="{9D8B030D-6E8A-4147-A177-3AD203B41FA5}">
                      <a16:colId xmlns:a16="http://schemas.microsoft.com/office/drawing/2014/main" xmlns="" val="3050089581"/>
                    </a:ext>
                  </a:extLst>
                </a:gridCol>
                <a:gridCol w="741360">
                  <a:extLst>
                    <a:ext uri="{9D8B030D-6E8A-4147-A177-3AD203B41FA5}">
                      <a16:colId xmlns:a16="http://schemas.microsoft.com/office/drawing/2014/main" xmlns="" val="3514483083"/>
                    </a:ext>
                  </a:extLst>
                </a:gridCol>
                <a:gridCol w="741360">
                  <a:extLst>
                    <a:ext uri="{9D8B030D-6E8A-4147-A177-3AD203B41FA5}">
                      <a16:colId xmlns:a16="http://schemas.microsoft.com/office/drawing/2014/main" xmlns="" val="3037998385"/>
                    </a:ext>
                  </a:extLst>
                </a:gridCol>
              </a:tblGrid>
              <a:tr h="29834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(Ing/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5651540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684011"/>
                  </a:ext>
                </a:extLst>
              </a:tr>
              <a:tr h="186463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9.06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9944860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1098034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1636222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688726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9.14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6.91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139061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9653341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536765"/>
                  </a:ext>
                </a:extLst>
              </a:tr>
              <a:tr h="186463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y Gestión de Software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9.36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9.06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735862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3689241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4008912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0794006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9.56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4802058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9.33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7774227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8500487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5465512"/>
                  </a:ext>
                </a:extLst>
              </a:tr>
              <a:tr h="186463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Proyectos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9.21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9.04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7261201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9.42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9.41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9.18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9.21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395645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9.59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9.23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9.31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7242637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9.31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735106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9.11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9.68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836351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9.21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9.66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9.38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9583997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8.96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9.37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7774241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9.99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9.95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3312821"/>
                  </a:ext>
                </a:extLst>
              </a:tr>
              <a:tr h="18646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y Desarrollo Turístico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9.31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1951890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9.16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9266698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9.44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7182817"/>
                  </a:ext>
                </a:extLst>
              </a:tr>
              <a:tr h="186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9.44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651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5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03500" y="552045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cuatrimestral de Programas de Estudio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95%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660194"/>
              </p:ext>
            </p:extLst>
          </p:nvPr>
        </p:nvGraphicFramePr>
        <p:xfrm>
          <a:off x="427407" y="1398888"/>
          <a:ext cx="5794718" cy="4027170"/>
        </p:xfrm>
        <a:graphic>
          <a:graphicData uri="http://schemas.openxmlformats.org/drawingml/2006/table">
            <a:tbl>
              <a:tblPr/>
              <a:tblGrid>
                <a:gridCol w="2343770">
                  <a:extLst>
                    <a:ext uri="{9D8B030D-6E8A-4147-A177-3AD203B41FA5}">
                      <a16:colId xmlns:a16="http://schemas.microsoft.com/office/drawing/2014/main" xmlns="" val="1251518470"/>
                    </a:ext>
                  </a:extLst>
                </a:gridCol>
                <a:gridCol w="862737">
                  <a:extLst>
                    <a:ext uri="{9D8B030D-6E8A-4147-A177-3AD203B41FA5}">
                      <a16:colId xmlns:a16="http://schemas.microsoft.com/office/drawing/2014/main" xmlns="" val="61727593"/>
                    </a:ext>
                  </a:extLst>
                </a:gridCol>
                <a:gridCol w="862737">
                  <a:extLst>
                    <a:ext uri="{9D8B030D-6E8A-4147-A177-3AD203B41FA5}">
                      <a16:colId xmlns:a16="http://schemas.microsoft.com/office/drawing/2014/main" xmlns="" val="1870474403"/>
                    </a:ext>
                  </a:extLst>
                </a:gridCol>
                <a:gridCol w="862737">
                  <a:extLst>
                    <a:ext uri="{9D8B030D-6E8A-4147-A177-3AD203B41FA5}">
                      <a16:colId xmlns:a16="http://schemas.microsoft.com/office/drawing/2014/main" xmlns="" val="3036723899"/>
                    </a:ext>
                  </a:extLst>
                </a:gridCol>
                <a:gridCol w="862737">
                  <a:extLst>
                    <a:ext uri="{9D8B030D-6E8A-4147-A177-3AD203B41FA5}">
                      <a16:colId xmlns:a16="http://schemas.microsoft.com/office/drawing/2014/main" xmlns="" val="36169987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3279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89.47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88687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85.48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47609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Administracion Area Formulación y Evaluación de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75192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Automatización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220805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Instalaciones Elec. Eficientes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92.31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08374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90.16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7747349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35791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91.07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0546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95.26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573878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 Desarrollo de Software Multiplataforma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98.54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8990117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 rot="3015838">
            <a:off x="5828139" y="3473220"/>
            <a:ext cx="467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SIN INFORMACIÓN EN LA INTRANET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0370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22" y="42545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82525" y="1046701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cuatrimestral de Programas de Estudio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95%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141" y="2078068"/>
            <a:ext cx="8852159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03500" y="552045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cuatrimestral de Programas de Estudio nivel </a:t>
            </a:r>
            <a:r>
              <a:rPr lang="es-MX" sz="1600" b="1" i="1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/Ing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95%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257799"/>
              </p:ext>
            </p:extLst>
          </p:nvPr>
        </p:nvGraphicFramePr>
        <p:xfrm>
          <a:off x="546100" y="1568450"/>
          <a:ext cx="5410200" cy="3743325"/>
        </p:xfrm>
        <a:graphic>
          <a:graphicData uri="http://schemas.openxmlformats.org/drawingml/2006/table">
            <a:tbl>
              <a:tblPr/>
              <a:tblGrid>
                <a:gridCol w="2188244">
                  <a:extLst>
                    <a:ext uri="{9D8B030D-6E8A-4147-A177-3AD203B41FA5}">
                      <a16:colId xmlns:a16="http://schemas.microsoft.com/office/drawing/2014/main" xmlns="" val="2904781319"/>
                    </a:ext>
                  </a:extLst>
                </a:gridCol>
                <a:gridCol w="805489">
                  <a:extLst>
                    <a:ext uri="{9D8B030D-6E8A-4147-A177-3AD203B41FA5}">
                      <a16:colId xmlns:a16="http://schemas.microsoft.com/office/drawing/2014/main" xmlns="" val="1983841436"/>
                    </a:ext>
                  </a:extLst>
                </a:gridCol>
                <a:gridCol w="805489">
                  <a:extLst>
                    <a:ext uri="{9D8B030D-6E8A-4147-A177-3AD203B41FA5}">
                      <a16:colId xmlns:a16="http://schemas.microsoft.com/office/drawing/2014/main" xmlns="" val="3991441603"/>
                    </a:ext>
                  </a:extLst>
                </a:gridCol>
                <a:gridCol w="805489">
                  <a:extLst>
                    <a:ext uri="{9D8B030D-6E8A-4147-A177-3AD203B41FA5}">
                      <a16:colId xmlns:a16="http://schemas.microsoft.com/office/drawing/2014/main" xmlns="" val="2649839672"/>
                    </a:ext>
                  </a:extLst>
                </a:gridCol>
                <a:gridCol w="805489">
                  <a:extLst>
                    <a:ext uri="{9D8B030D-6E8A-4147-A177-3AD203B41FA5}">
                      <a16:colId xmlns:a16="http://schemas.microsoft.com/office/drawing/2014/main" xmlns="" val="1339444732"/>
                    </a:ext>
                  </a:extLst>
                </a:gridCol>
              </a:tblGrid>
              <a:tr h="3959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794731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92.86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5749944"/>
                  </a:ext>
                </a:extLst>
              </a:tr>
              <a:tr h="1950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1777240"/>
                  </a:ext>
                </a:extLst>
              </a:tr>
              <a:tr h="1950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485639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90.63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500046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6136775"/>
                  </a:ext>
                </a:extLst>
              </a:tr>
              <a:tr h="1950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y Desarrollo Turístico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5880448"/>
                  </a:ext>
                </a:extLst>
              </a:tr>
              <a:tr h="38629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3071824"/>
                  </a:ext>
                </a:extLst>
              </a:tr>
              <a:tr h="38629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y Gestión de Software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98.36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4940533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 rot="3015838">
            <a:off x="5828139" y="3473220"/>
            <a:ext cx="467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SIN INFORMACIÓN EN LA INTRANET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2488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22" y="42545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82525" y="1046701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cuatrimestral de Programas de Estudio nivel </a:t>
            </a:r>
            <a:r>
              <a:rPr lang="es-MX" sz="1600" b="1" i="1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/Ing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95%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62934"/>
              </p:ext>
            </p:extLst>
          </p:nvPr>
        </p:nvGraphicFramePr>
        <p:xfrm>
          <a:off x="1689100" y="2347268"/>
          <a:ext cx="7791450" cy="409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56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19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82525" y="1046701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terminación de estadías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974942"/>
              </p:ext>
            </p:extLst>
          </p:nvPr>
        </p:nvGraphicFramePr>
        <p:xfrm>
          <a:off x="850901" y="1908479"/>
          <a:ext cx="9296400" cy="4158383"/>
        </p:xfrm>
        <a:graphic>
          <a:graphicData uri="http://schemas.openxmlformats.org/drawingml/2006/table">
            <a:tbl>
              <a:tblPr/>
              <a:tblGrid>
                <a:gridCol w="3713108">
                  <a:extLst>
                    <a:ext uri="{9D8B030D-6E8A-4147-A177-3AD203B41FA5}">
                      <a16:colId xmlns:a16="http://schemas.microsoft.com/office/drawing/2014/main" xmlns="" val="3577359998"/>
                    </a:ext>
                  </a:extLst>
                </a:gridCol>
                <a:gridCol w="1657540">
                  <a:extLst>
                    <a:ext uri="{9D8B030D-6E8A-4147-A177-3AD203B41FA5}">
                      <a16:colId xmlns:a16="http://schemas.microsoft.com/office/drawing/2014/main" xmlns="" val="2274211034"/>
                    </a:ext>
                  </a:extLst>
                </a:gridCol>
                <a:gridCol w="1308584">
                  <a:extLst>
                    <a:ext uri="{9D8B030D-6E8A-4147-A177-3AD203B41FA5}">
                      <a16:colId xmlns:a16="http://schemas.microsoft.com/office/drawing/2014/main" xmlns="" val="3185850289"/>
                    </a:ext>
                  </a:extLst>
                </a:gridCol>
                <a:gridCol w="1308584">
                  <a:extLst>
                    <a:ext uri="{9D8B030D-6E8A-4147-A177-3AD203B41FA5}">
                      <a16:colId xmlns:a16="http://schemas.microsoft.com/office/drawing/2014/main" xmlns="" val="71783638"/>
                    </a:ext>
                  </a:extLst>
                </a:gridCol>
                <a:gridCol w="1308584">
                  <a:extLst>
                    <a:ext uri="{9D8B030D-6E8A-4147-A177-3AD203B41FA5}">
                      <a16:colId xmlns:a16="http://schemas.microsoft.com/office/drawing/2014/main" xmlns="" val="1534113967"/>
                    </a:ext>
                  </a:extLst>
                </a:gridCol>
              </a:tblGrid>
              <a:tr h="492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May-Ago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May-Ago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May-Ago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May-Ago 2023.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1381589"/>
                  </a:ext>
                </a:extLst>
              </a:tr>
              <a:tr h="2524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569258"/>
                  </a:ext>
                </a:extLst>
              </a:tr>
              <a:tr h="2524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3697824"/>
                  </a:ext>
                </a:extLst>
              </a:tr>
              <a:tr h="56705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Administración Área </a:t>
                      </a:r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Formulación y Evaluación de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2479917"/>
                  </a:ext>
                </a:extLst>
              </a:tr>
              <a:tr h="2524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Mecatrónica Automatización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5112081"/>
                  </a:ext>
                </a:extLst>
              </a:tr>
              <a:tr h="3571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Mecatrónica Instalaciones </a:t>
                      </a:r>
                      <a:r>
                        <a:rPr lang="es-MX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Elec</a:t>
                      </a:r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Eficientes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4998640"/>
                  </a:ext>
                </a:extLst>
              </a:tr>
              <a:tr h="2524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2525984"/>
                  </a:ext>
                </a:extLst>
              </a:tr>
              <a:tr h="4929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9516584"/>
                  </a:ext>
                </a:extLst>
              </a:tr>
              <a:tr h="2524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9952122"/>
                  </a:ext>
                </a:extLst>
              </a:tr>
              <a:tr h="2524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2992134"/>
                  </a:ext>
                </a:extLst>
              </a:tr>
              <a:tr h="73340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 Desarrollo de Software Multiplataforma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7892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5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03500" y="854120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terminación de estadías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90216"/>
              </p:ext>
            </p:extLst>
          </p:nvPr>
        </p:nvGraphicFramePr>
        <p:xfrm>
          <a:off x="1003300" y="1949450"/>
          <a:ext cx="9144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92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752510"/>
            <a:ext cx="704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</a:t>
            </a:r>
          </a:p>
          <a:p>
            <a:pPr algn="ctr"/>
            <a:r>
              <a:rPr lang="es-MX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</a:t>
            </a:r>
            <a:r>
              <a:rPr lang="es-MX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nivel TSU 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115944"/>
              </p:ext>
            </p:extLst>
          </p:nvPr>
        </p:nvGraphicFramePr>
        <p:xfrm>
          <a:off x="241300" y="1398840"/>
          <a:ext cx="10210800" cy="504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29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76649" y="562297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terminación de estadías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48477"/>
              </p:ext>
            </p:extLst>
          </p:nvPr>
        </p:nvGraphicFramePr>
        <p:xfrm>
          <a:off x="1155700" y="1600939"/>
          <a:ext cx="8763000" cy="3976441"/>
        </p:xfrm>
        <a:graphic>
          <a:graphicData uri="http://schemas.openxmlformats.org/drawingml/2006/table">
            <a:tbl>
              <a:tblPr/>
              <a:tblGrid>
                <a:gridCol w="3500061">
                  <a:extLst>
                    <a:ext uri="{9D8B030D-6E8A-4147-A177-3AD203B41FA5}">
                      <a16:colId xmlns:a16="http://schemas.microsoft.com/office/drawing/2014/main" xmlns="" val="3176101454"/>
                    </a:ext>
                  </a:extLst>
                </a:gridCol>
                <a:gridCol w="1562436">
                  <a:extLst>
                    <a:ext uri="{9D8B030D-6E8A-4147-A177-3AD203B41FA5}">
                      <a16:colId xmlns:a16="http://schemas.microsoft.com/office/drawing/2014/main" xmlns="" val="986824802"/>
                    </a:ext>
                  </a:extLst>
                </a:gridCol>
                <a:gridCol w="1233501">
                  <a:extLst>
                    <a:ext uri="{9D8B030D-6E8A-4147-A177-3AD203B41FA5}">
                      <a16:colId xmlns:a16="http://schemas.microsoft.com/office/drawing/2014/main" xmlns="" val="4196380478"/>
                    </a:ext>
                  </a:extLst>
                </a:gridCol>
                <a:gridCol w="1233501">
                  <a:extLst>
                    <a:ext uri="{9D8B030D-6E8A-4147-A177-3AD203B41FA5}">
                      <a16:colId xmlns:a16="http://schemas.microsoft.com/office/drawing/2014/main" xmlns="" val="1529974639"/>
                    </a:ext>
                  </a:extLst>
                </a:gridCol>
                <a:gridCol w="1233501">
                  <a:extLst>
                    <a:ext uri="{9D8B030D-6E8A-4147-A177-3AD203B41FA5}">
                      <a16:colId xmlns:a16="http://schemas.microsoft.com/office/drawing/2014/main" xmlns="" val="2562758400"/>
                    </a:ext>
                  </a:extLst>
                </a:gridCol>
              </a:tblGrid>
              <a:tr h="755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 –Abr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 –Abr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 –Abr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 –Abr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5355637"/>
                  </a:ext>
                </a:extLst>
              </a:tr>
              <a:tr h="2422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Bioalimentarios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5881241"/>
                  </a:ext>
                </a:extLst>
              </a:tr>
              <a:tr h="2422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3034811"/>
                  </a:ext>
                </a:extLst>
              </a:tr>
              <a:tr h="479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5378534"/>
                  </a:ext>
                </a:extLst>
              </a:tr>
              <a:tr h="2422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619443"/>
                  </a:ext>
                </a:extLst>
              </a:tr>
              <a:tr h="2422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1404651"/>
                  </a:ext>
                </a:extLst>
              </a:tr>
              <a:tr h="479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9889694"/>
                  </a:ext>
                </a:extLst>
              </a:tr>
              <a:tr h="2422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2247981"/>
                  </a:ext>
                </a:extLst>
              </a:tr>
              <a:tr h="479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7357238"/>
                  </a:ext>
                </a:extLst>
              </a:tr>
              <a:tr h="479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y Gestión de Software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663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1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03500" y="520555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terminación de estadías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688827"/>
              </p:ext>
            </p:extLst>
          </p:nvPr>
        </p:nvGraphicFramePr>
        <p:xfrm>
          <a:off x="239793" y="1875649"/>
          <a:ext cx="10213813" cy="389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63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27300" y="661522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empresas evaluadas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89642"/>
              </p:ext>
            </p:extLst>
          </p:nvPr>
        </p:nvGraphicFramePr>
        <p:xfrm>
          <a:off x="241300" y="1601909"/>
          <a:ext cx="4419600" cy="804741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xmlns="" val="801013099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370944633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41345109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4143077753"/>
                    </a:ext>
                  </a:extLst>
                </a:gridCol>
              </a:tblGrid>
              <a:tr h="519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8209483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5956481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146474"/>
              </p:ext>
            </p:extLst>
          </p:nvPr>
        </p:nvGraphicFramePr>
        <p:xfrm>
          <a:off x="3746500" y="2688873"/>
          <a:ext cx="5867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0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76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9700" y="564761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empresas evaluadas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46464"/>
              </p:ext>
            </p:extLst>
          </p:nvPr>
        </p:nvGraphicFramePr>
        <p:xfrm>
          <a:off x="393700" y="1263823"/>
          <a:ext cx="3886200" cy="853960"/>
        </p:xfrm>
        <a:graphic>
          <a:graphicData uri="http://schemas.openxmlformats.org/drawingml/2006/table">
            <a:tbl>
              <a:tblPr/>
              <a:tblGrid>
                <a:gridCol w="971550">
                  <a:extLst>
                    <a:ext uri="{9D8B030D-6E8A-4147-A177-3AD203B41FA5}">
                      <a16:colId xmlns:a16="http://schemas.microsoft.com/office/drawing/2014/main" xmlns="" val="174476509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424543575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2271719297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1844298971"/>
                    </a:ext>
                  </a:extLst>
                </a:gridCol>
              </a:tblGrid>
              <a:tr h="559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0496929"/>
                  </a:ext>
                </a:extLst>
              </a:tr>
              <a:tr h="29398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6751256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74620"/>
              </p:ext>
            </p:extLst>
          </p:nvPr>
        </p:nvGraphicFramePr>
        <p:xfrm>
          <a:off x="3819071" y="2583757"/>
          <a:ext cx="6324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78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0165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docentes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evaluados por los estudiantes </a:t>
            </a:r>
            <a:endParaRPr lang="es-MX" sz="1600" b="1" i="1" dirty="0" smtClean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calificación igual o mayor a 4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TSU 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Meta:95%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58031"/>
              </p:ext>
            </p:extLst>
          </p:nvPr>
        </p:nvGraphicFramePr>
        <p:xfrm>
          <a:off x="273050" y="1439636"/>
          <a:ext cx="3702052" cy="671660"/>
        </p:xfrm>
        <a:graphic>
          <a:graphicData uri="http://schemas.openxmlformats.org/drawingml/2006/table">
            <a:tbl>
              <a:tblPr/>
              <a:tblGrid>
                <a:gridCol w="925513">
                  <a:extLst>
                    <a:ext uri="{9D8B030D-6E8A-4147-A177-3AD203B41FA5}">
                      <a16:colId xmlns:a16="http://schemas.microsoft.com/office/drawing/2014/main" xmlns="" val="1243099163"/>
                    </a:ext>
                  </a:extLst>
                </a:gridCol>
                <a:gridCol w="925513">
                  <a:extLst>
                    <a:ext uri="{9D8B030D-6E8A-4147-A177-3AD203B41FA5}">
                      <a16:colId xmlns:a16="http://schemas.microsoft.com/office/drawing/2014/main" xmlns="" val="1390372105"/>
                    </a:ext>
                  </a:extLst>
                </a:gridCol>
                <a:gridCol w="925513">
                  <a:extLst>
                    <a:ext uri="{9D8B030D-6E8A-4147-A177-3AD203B41FA5}">
                      <a16:colId xmlns:a16="http://schemas.microsoft.com/office/drawing/2014/main" xmlns="" val="2706969562"/>
                    </a:ext>
                  </a:extLst>
                </a:gridCol>
                <a:gridCol w="925513">
                  <a:extLst>
                    <a:ext uri="{9D8B030D-6E8A-4147-A177-3AD203B41FA5}">
                      <a16:colId xmlns:a16="http://schemas.microsoft.com/office/drawing/2014/main" xmlns="" val="427781996"/>
                    </a:ext>
                  </a:extLst>
                </a:gridCol>
              </a:tblGrid>
              <a:tr h="444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-Dic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-Dic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0920624"/>
                  </a:ext>
                </a:extLst>
              </a:tr>
              <a:tr h="22764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6152130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055689"/>
              </p:ext>
            </p:extLst>
          </p:nvPr>
        </p:nvGraphicFramePr>
        <p:xfrm>
          <a:off x="4508500" y="3016250"/>
          <a:ext cx="5791200" cy="327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22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docentes evaluados por los estudiantes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calificación igual o mayor a 4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Meta:95%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347087"/>
              </p:ext>
            </p:extLst>
          </p:nvPr>
        </p:nvGraphicFramePr>
        <p:xfrm>
          <a:off x="336550" y="1714342"/>
          <a:ext cx="4095752" cy="659130"/>
        </p:xfrm>
        <a:graphic>
          <a:graphicData uri="http://schemas.openxmlformats.org/drawingml/2006/table">
            <a:tbl>
              <a:tblPr/>
              <a:tblGrid>
                <a:gridCol w="1023938">
                  <a:extLst>
                    <a:ext uri="{9D8B030D-6E8A-4147-A177-3AD203B41FA5}">
                      <a16:colId xmlns:a16="http://schemas.microsoft.com/office/drawing/2014/main" xmlns="" val="2787892518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xmlns="" val="3747226216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xmlns="" val="3191308236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xmlns="" val="876653013"/>
                    </a:ext>
                  </a:extLst>
                </a:gridCol>
              </a:tblGrid>
              <a:tr h="3599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5817641"/>
                  </a:ext>
                </a:extLst>
              </a:tr>
              <a:tr h="18943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0264783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062516"/>
              </p:ext>
            </p:extLst>
          </p:nvPr>
        </p:nvGraphicFramePr>
        <p:xfrm>
          <a:off x="3594100" y="2606438"/>
          <a:ext cx="6553200" cy="307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14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Personal Académico con desempeño en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Académica Administrativa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satisfactorio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(Meta: 95%)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864678"/>
              </p:ext>
            </p:extLst>
          </p:nvPr>
        </p:nvGraphicFramePr>
        <p:xfrm>
          <a:off x="393700" y="1701721"/>
          <a:ext cx="4343400" cy="689610"/>
        </p:xfrm>
        <a:graphic>
          <a:graphicData uri="http://schemas.openxmlformats.org/drawingml/2006/table">
            <a:tbl>
              <a:tblPr/>
              <a:tblGrid>
                <a:gridCol w="1085850">
                  <a:extLst>
                    <a:ext uri="{9D8B030D-6E8A-4147-A177-3AD203B41FA5}">
                      <a16:colId xmlns:a16="http://schemas.microsoft.com/office/drawing/2014/main" xmlns="" val="6700929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1350834917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4109620835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3712041430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54248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5919942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331364"/>
              </p:ext>
            </p:extLst>
          </p:nvPr>
        </p:nvGraphicFramePr>
        <p:xfrm>
          <a:off x="3365500" y="2856647"/>
          <a:ext cx="5715000" cy="356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05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personal académico con desempeño en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Tutoría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satisfactorio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(Meta: 95%)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326531"/>
              </p:ext>
            </p:extLst>
          </p:nvPr>
        </p:nvGraphicFramePr>
        <p:xfrm>
          <a:off x="317500" y="1726961"/>
          <a:ext cx="4191000" cy="755889"/>
        </p:xfrm>
        <a:graphic>
          <a:graphicData uri="http://schemas.openxmlformats.org/drawingml/2006/table">
            <a:tbl>
              <a:tblPr/>
              <a:tblGrid>
                <a:gridCol w="1047750">
                  <a:extLst>
                    <a:ext uri="{9D8B030D-6E8A-4147-A177-3AD203B41FA5}">
                      <a16:colId xmlns:a16="http://schemas.microsoft.com/office/drawing/2014/main" xmlns="" val="1700262235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2170975827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4200937259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3629989923"/>
                    </a:ext>
                  </a:extLst>
                </a:gridCol>
              </a:tblGrid>
              <a:tr h="495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67290"/>
                  </a:ext>
                </a:extLst>
              </a:tr>
              <a:tr h="26022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3105821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494523"/>
              </p:ext>
            </p:extLst>
          </p:nvPr>
        </p:nvGraphicFramePr>
        <p:xfrm>
          <a:off x="4279900" y="2577187"/>
          <a:ext cx="5334000" cy="405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92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personal académico con desempeño en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Tutoría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satisfactorio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/</a:t>
            </a:r>
            <a:r>
              <a:rPr lang="es-MX" sz="1600" b="1" i="1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(Meta: 95%)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413099"/>
              </p:ext>
            </p:extLst>
          </p:nvPr>
        </p:nvGraphicFramePr>
        <p:xfrm>
          <a:off x="546100" y="1982708"/>
          <a:ext cx="3962400" cy="68961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143356211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84520648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107817778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1284466578"/>
                    </a:ext>
                  </a:extLst>
                </a:gridCol>
              </a:tblGrid>
              <a:tr h="4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27493"/>
                  </a:ext>
                </a:extLst>
              </a:tr>
              <a:tr h="23226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9031164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177735"/>
              </p:ext>
            </p:extLst>
          </p:nvPr>
        </p:nvGraphicFramePr>
        <p:xfrm>
          <a:off x="3898900" y="3147893"/>
          <a:ext cx="5715000" cy="348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38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Directores de Programa Educativo con Desempeño Satisfactorio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(Meta: 85%)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63956"/>
              </p:ext>
            </p:extLst>
          </p:nvPr>
        </p:nvGraphicFramePr>
        <p:xfrm>
          <a:off x="546100" y="1736486"/>
          <a:ext cx="4343400" cy="1051164"/>
        </p:xfrm>
        <a:graphic>
          <a:graphicData uri="http://schemas.openxmlformats.org/drawingml/2006/table">
            <a:tbl>
              <a:tblPr/>
              <a:tblGrid>
                <a:gridCol w="1085850">
                  <a:extLst>
                    <a:ext uri="{9D8B030D-6E8A-4147-A177-3AD203B41FA5}">
                      <a16:colId xmlns:a16="http://schemas.microsoft.com/office/drawing/2014/main" xmlns="" val="927896759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4396370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3437366058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3812721942"/>
                    </a:ext>
                  </a:extLst>
                </a:gridCol>
              </a:tblGrid>
              <a:tr h="67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-Dic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8769762"/>
                  </a:ext>
                </a:extLst>
              </a:tr>
              <a:tr h="37414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81.8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5070461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851698"/>
              </p:ext>
            </p:extLst>
          </p:nvPr>
        </p:nvGraphicFramePr>
        <p:xfrm>
          <a:off x="3975100" y="3176110"/>
          <a:ext cx="5499100" cy="365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30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60606" y="501650"/>
            <a:ext cx="704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 DE 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</a:t>
            </a:r>
          </a:p>
          <a:p>
            <a:pPr algn="ctr"/>
            <a:r>
              <a:rPr lang="es-MX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</a:t>
            </a:r>
            <a:r>
              <a:rPr lang="es-MX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nivel </a:t>
            </a:r>
            <a:r>
              <a:rPr lang="es-MX" b="1" i="1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/Ing </a:t>
            </a:r>
            <a:endParaRPr lang="es-MX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390158"/>
              </p:ext>
            </p:extLst>
          </p:nvPr>
        </p:nvGraphicFramePr>
        <p:xfrm>
          <a:off x="1231900" y="1492250"/>
          <a:ext cx="8610596" cy="4992467"/>
        </p:xfrm>
        <a:graphic>
          <a:graphicData uri="http://schemas.openxmlformats.org/drawingml/2006/table">
            <a:tbl>
              <a:tblPr/>
              <a:tblGrid>
                <a:gridCol w="2495316">
                  <a:extLst>
                    <a:ext uri="{9D8B030D-6E8A-4147-A177-3AD203B41FA5}">
                      <a16:colId xmlns:a16="http://schemas.microsoft.com/office/drawing/2014/main" xmlns="" val="3160364559"/>
                    </a:ext>
                  </a:extLst>
                </a:gridCol>
                <a:gridCol w="1528820">
                  <a:extLst>
                    <a:ext uri="{9D8B030D-6E8A-4147-A177-3AD203B41FA5}">
                      <a16:colId xmlns:a16="http://schemas.microsoft.com/office/drawing/2014/main" xmlns="" val="1983974611"/>
                    </a:ext>
                  </a:extLst>
                </a:gridCol>
                <a:gridCol w="1528820">
                  <a:extLst>
                    <a:ext uri="{9D8B030D-6E8A-4147-A177-3AD203B41FA5}">
                      <a16:colId xmlns:a16="http://schemas.microsoft.com/office/drawing/2014/main" xmlns="" val="1843770060"/>
                    </a:ext>
                  </a:extLst>
                </a:gridCol>
                <a:gridCol w="1528820">
                  <a:extLst>
                    <a:ext uri="{9D8B030D-6E8A-4147-A177-3AD203B41FA5}">
                      <a16:colId xmlns:a16="http://schemas.microsoft.com/office/drawing/2014/main" xmlns="" val="624470536"/>
                    </a:ext>
                  </a:extLst>
                </a:gridCol>
                <a:gridCol w="1528820">
                  <a:extLst>
                    <a:ext uri="{9D8B030D-6E8A-4147-A177-3AD203B41FA5}">
                      <a16:colId xmlns:a16="http://schemas.microsoft.com/office/drawing/2014/main" xmlns="" val="3348334225"/>
                    </a:ext>
                  </a:extLst>
                </a:gridCol>
              </a:tblGrid>
              <a:tr h="8243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8735505"/>
                  </a:ext>
                </a:extLst>
              </a:tr>
              <a:tr h="6376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Bioalimentarios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8330461"/>
                  </a:ext>
                </a:extLst>
              </a:tr>
              <a:tr h="32661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9578838"/>
                  </a:ext>
                </a:extLst>
              </a:tr>
              <a:tr h="6376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6917970"/>
                  </a:ext>
                </a:extLst>
              </a:tr>
              <a:tr h="32661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1931324"/>
                  </a:ext>
                </a:extLst>
              </a:tr>
              <a:tr h="32661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3878264"/>
                  </a:ext>
                </a:extLst>
              </a:tr>
              <a:tr h="6376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y Desarrollo Turístico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1477660"/>
                  </a:ext>
                </a:extLst>
              </a:tr>
              <a:tr h="32661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7719879"/>
                  </a:ext>
                </a:extLst>
              </a:tr>
              <a:tr h="948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770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2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profesores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nuevo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 evaluados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(Meta: 100%)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855825"/>
              </p:ext>
            </p:extLst>
          </p:nvPr>
        </p:nvGraphicFramePr>
        <p:xfrm>
          <a:off x="393700" y="1726961"/>
          <a:ext cx="3962400" cy="75057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197327002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36706876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43463939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4125031339"/>
                    </a:ext>
                  </a:extLst>
                </a:gridCol>
              </a:tblGrid>
              <a:tr h="445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1077391"/>
                  </a:ext>
                </a:extLst>
              </a:tr>
              <a:tr h="23399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8954302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451507"/>
              </p:ext>
            </p:extLst>
          </p:nvPr>
        </p:nvGraphicFramePr>
        <p:xfrm>
          <a:off x="3898900" y="2732761"/>
          <a:ext cx="5715000" cy="389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88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Continua </a:t>
            </a:r>
          </a:p>
          <a:p>
            <a:pPr marL="342900" lvl="0" indent="-342900" algn="ctr">
              <a:buFontTx/>
              <a:buAutoNum type="alphaLcParenR"/>
            </a:pP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Pertinencia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(Meta 80%)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85199"/>
              </p:ext>
            </p:extLst>
          </p:nvPr>
        </p:nvGraphicFramePr>
        <p:xfrm>
          <a:off x="622300" y="1692196"/>
          <a:ext cx="4191000" cy="1019254"/>
        </p:xfrm>
        <a:graphic>
          <a:graphicData uri="http://schemas.openxmlformats.org/drawingml/2006/table">
            <a:tbl>
              <a:tblPr/>
              <a:tblGrid>
                <a:gridCol w="1047750">
                  <a:extLst>
                    <a:ext uri="{9D8B030D-6E8A-4147-A177-3AD203B41FA5}">
                      <a16:colId xmlns:a16="http://schemas.microsoft.com/office/drawing/2014/main" xmlns="" val="1599639463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2485936974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328999283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67447865"/>
                    </a:ext>
                  </a:extLst>
                </a:gridCol>
              </a:tblGrid>
              <a:tr h="759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2833357"/>
                  </a:ext>
                </a:extLst>
              </a:tr>
              <a:tr h="2596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8042349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156281"/>
              </p:ext>
            </p:extLst>
          </p:nvPr>
        </p:nvGraphicFramePr>
        <p:xfrm>
          <a:off x="3670300" y="2884448"/>
          <a:ext cx="6248400" cy="3941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79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6" y="908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Continua </a:t>
            </a:r>
          </a:p>
          <a:p>
            <a:pPr marL="342900" lvl="0" indent="-342900" algn="ctr">
              <a:buFont typeface="+mj-lt"/>
              <a:buAutoNum type="alphaLcParenR" startAt="2"/>
            </a:pP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Eficacia</a:t>
            </a:r>
          </a:p>
          <a:p>
            <a:pPr lvl="0" algn="ctr"/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80%)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845508"/>
              </p:ext>
            </p:extLst>
          </p:nvPr>
        </p:nvGraphicFramePr>
        <p:xfrm>
          <a:off x="393700" y="1855100"/>
          <a:ext cx="4800600" cy="815375"/>
        </p:xfrm>
        <a:graphic>
          <a:graphicData uri="http://schemas.openxmlformats.org/drawingml/2006/table">
            <a:tbl>
              <a:tblPr/>
              <a:tblGrid>
                <a:gridCol w="1200150">
                  <a:extLst>
                    <a:ext uri="{9D8B030D-6E8A-4147-A177-3AD203B41FA5}">
                      <a16:colId xmlns:a16="http://schemas.microsoft.com/office/drawing/2014/main" xmlns="" val="1745561109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xmlns="" val="6558946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xmlns="" val="250234703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xmlns="" val="1467546995"/>
                    </a:ext>
                  </a:extLst>
                </a:gridCol>
              </a:tblGrid>
              <a:tr h="534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36101"/>
                  </a:ext>
                </a:extLst>
              </a:tr>
              <a:tr h="2807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7302926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242607"/>
              </p:ext>
            </p:extLst>
          </p:nvPr>
        </p:nvGraphicFramePr>
        <p:xfrm>
          <a:off x="3594100" y="3153066"/>
          <a:ext cx="5867400" cy="3673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86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629" y="907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Continua </a:t>
            </a:r>
          </a:p>
          <a:p>
            <a:pPr marL="342900" lvl="0" indent="-342900" algn="ctr">
              <a:buFont typeface="+mj-lt"/>
              <a:buAutoNum type="alphaLcParenR" startAt="3"/>
            </a:pP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Eficiencia</a:t>
            </a:r>
          </a:p>
          <a:p>
            <a:pPr lvl="0" algn="ctr"/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80%)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37180"/>
              </p:ext>
            </p:extLst>
          </p:nvPr>
        </p:nvGraphicFramePr>
        <p:xfrm>
          <a:off x="469900" y="1685846"/>
          <a:ext cx="3962400" cy="797004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303000481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40196699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10039109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886953090"/>
                    </a:ext>
                  </a:extLst>
                </a:gridCol>
              </a:tblGrid>
              <a:tr h="52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761118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128714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385227"/>
              </p:ext>
            </p:extLst>
          </p:nvPr>
        </p:nvGraphicFramePr>
        <p:xfrm>
          <a:off x="2755900" y="2793842"/>
          <a:ext cx="7086600" cy="383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8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Continua </a:t>
            </a:r>
          </a:p>
          <a:p>
            <a:pPr marL="342900" lvl="0" indent="-342900" algn="ctr">
              <a:buFont typeface="+mj-lt"/>
              <a:buAutoNum type="alphaLcParenR" startAt="4"/>
            </a:pP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Efectividad</a:t>
            </a:r>
          </a:p>
          <a:p>
            <a:pPr lvl="0" algn="ctr"/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80%)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78734"/>
              </p:ext>
            </p:extLst>
          </p:nvPr>
        </p:nvGraphicFramePr>
        <p:xfrm>
          <a:off x="609600" y="1685846"/>
          <a:ext cx="3975100" cy="797004"/>
        </p:xfrm>
        <a:graphic>
          <a:graphicData uri="http://schemas.openxmlformats.org/drawingml/2006/table">
            <a:tbl>
              <a:tblPr/>
              <a:tblGrid>
                <a:gridCol w="993775">
                  <a:extLst>
                    <a:ext uri="{9D8B030D-6E8A-4147-A177-3AD203B41FA5}">
                      <a16:colId xmlns:a16="http://schemas.microsoft.com/office/drawing/2014/main" xmlns="" val="3654135635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xmlns="" val="3645870976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xmlns="" val="3447181999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xmlns="" val="2978128460"/>
                    </a:ext>
                  </a:extLst>
                </a:gridCol>
              </a:tblGrid>
              <a:tr h="52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2314090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75.52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0480384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608923"/>
              </p:ext>
            </p:extLst>
          </p:nvPr>
        </p:nvGraphicFramePr>
        <p:xfrm>
          <a:off x="3517900" y="2711134"/>
          <a:ext cx="6477000" cy="3941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53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03500" y="65284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DEL PROGRAMA INTEGRAL DE APOYO ACADÉMICO AL ESTUDIANTE PINAAE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15730" y="2780193"/>
            <a:ext cx="8721970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reporte detallado del PINAAE se encuentra en el Informe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Cuatrimestral de Actividades Secretaria Académica </a:t>
            </a:r>
            <a:r>
              <a:rPr lang="es-MX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septiembre - diciembre 2023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68600" y="654050"/>
            <a:ext cx="753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 LA EVALUACIÓN DE LA SATISFACCIÓN DEL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 (SERVICIOS </a:t>
            </a: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COMPLEMENTARIOS) 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621483"/>
              </p:ext>
            </p:extLst>
          </p:nvPr>
        </p:nvGraphicFramePr>
        <p:xfrm>
          <a:off x="317500" y="1267966"/>
          <a:ext cx="4495800" cy="1927860"/>
        </p:xfrm>
        <a:graphic>
          <a:graphicData uri="http://schemas.openxmlformats.org/drawingml/2006/table">
            <a:tbl>
              <a:tblPr/>
              <a:tblGrid>
                <a:gridCol w="2519823">
                  <a:extLst>
                    <a:ext uri="{9D8B030D-6E8A-4147-A177-3AD203B41FA5}">
                      <a16:colId xmlns:a16="http://schemas.microsoft.com/office/drawing/2014/main" xmlns="" val="1195764085"/>
                    </a:ext>
                  </a:extLst>
                </a:gridCol>
                <a:gridCol w="852027">
                  <a:extLst>
                    <a:ext uri="{9D8B030D-6E8A-4147-A177-3AD203B41FA5}">
                      <a16:colId xmlns:a16="http://schemas.microsoft.com/office/drawing/2014/main" xmlns="" val="3737428859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xmlns="" val="3244473107"/>
                    </a:ext>
                  </a:extLst>
                </a:gridCol>
              </a:tblGrid>
              <a:tr h="5061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Servicios complementarios</a:t>
                      </a:r>
                      <a:endParaRPr lang="es-MX" sz="18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Valor alcanzado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0193936"/>
                  </a:ext>
                </a:extLst>
              </a:tr>
              <a:tr h="395610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SERVICIOS ESTUDIANTILES (BECAS)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9471147"/>
                  </a:ext>
                </a:extLst>
              </a:tr>
              <a:tr h="589096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SERVICIOS ESTUDIANTILES (APOYO PSICOPEDAGÓGICO)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2309532"/>
                  </a:ext>
                </a:extLst>
              </a:tr>
              <a:tr h="257405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SERVICIOS MÉDICOS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2415622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979287"/>
              </p:ext>
            </p:extLst>
          </p:nvPr>
        </p:nvGraphicFramePr>
        <p:xfrm>
          <a:off x="3746500" y="3195826"/>
          <a:ext cx="6146800" cy="385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00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89300" y="80645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ACADÉMICO DEL PERSONAL DOCENTE </a:t>
            </a:r>
          </a:p>
          <a:p>
            <a:pPr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– DIC 2023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89598"/>
              </p:ext>
            </p:extLst>
          </p:nvPr>
        </p:nvGraphicFramePr>
        <p:xfrm>
          <a:off x="622300" y="2226450"/>
          <a:ext cx="9753600" cy="2913509"/>
        </p:xfrm>
        <a:graphic>
          <a:graphicData uri="http://schemas.openxmlformats.org/drawingml/2006/table">
            <a:tbl>
              <a:tblPr firstRow="1" firstCol="1" bandRow="1"/>
              <a:tblGrid>
                <a:gridCol w="1266772">
                  <a:extLst>
                    <a:ext uri="{9D8B030D-6E8A-4147-A177-3AD203B41FA5}">
                      <a16:colId xmlns:a16="http://schemas.microsoft.com/office/drawing/2014/main" xmlns="" val="2098386880"/>
                    </a:ext>
                  </a:extLst>
                </a:gridCol>
                <a:gridCol w="1212404">
                  <a:extLst>
                    <a:ext uri="{9D8B030D-6E8A-4147-A177-3AD203B41FA5}">
                      <a16:colId xmlns:a16="http://schemas.microsoft.com/office/drawing/2014/main" xmlns="" val="3627736897"/>
                    </a:ext>
                  </a:extLst>
                </a:gridCol>
                <a:gridCol w="1212404">
                  <a:extLst>
                    <a:ext uri="{9D8B030D-6E8A-4147-A177-3AD203B41FA5}">
                      <a16:colId xmlns:a16="http://schemas.microsoft.com/office/drawing/2014/main" xmlns="" val="3040187082"/>
                    </a:ext>
                  </a:extLst>
                </a:gridCol>
                <a:gridCol w="1212404">
                  <a:extLst>
                    <a:ext uri="{9D8B030D-6E8A-4147-A177-3AD203B41FA5}">
                      <a16:colId xmlns:a16="http://schemas.microsoft.com/office/drawing/2014/main" xmlns="" val="2204200600"/>
                    </a:ext>
                  </a:extLst>
                </a:gridCol>
                <a:gridCol w="1212404">
                  <a:extLst>
                    <a:ext uri="{9D8B030D-6E8A-4147-A177-3AD203B41FA5}">
                      <a16:colId xmlns:a16="http://schemas.microsoft.com/office/drawing/2014/main" xmlns="" val="2705089898"/>
                    </a:ext>
                  </a:extLst>
                </a:gridCol>
                <a:gridCol w="1212404">
                  <a:extLst>
                    <a:ext uri="{9D8B030D-6E8A-4147-A177-3AD203B41FA5}">
                      <a16:colId xmlns:a16="http://schemas.microsoft.com/office/drawing/2014/main" xmlns="" val="59061384"/>
                    </a:ext>
                  </a:extLst>
                </a:gridCol>
                <a:gridCol w="1212404">
                  <a:extLst>
                    <a:ext uri="{9D8B030D-6E8A-4147-A177-3AD203B41FA5}">
                      <a16:colId xmlns:a16="http://schemas.microsoft.com/office/drawing/2014/main" xmlns="" val="3360785728"/>
                    </a:ext>
                  </a:extLst>
                </a:gridCol>
                <a:gridCol w="1212404">
                  <a:extLst>
                    <a:ext uri="{9D8B030D-6E8A-4147-A177-3AD203B41FA5}">
                      <a16:colId xmlns:a16="http://schemas.microsoft.com/office/drawing/2014/main" xmlns="" val="200618827"/>
                    </a:ext>
                  </a:extLst>
                </a:gridCol>
              </a:tblGrid>
              <a:tr h="251313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Resultados de Evaluación por nivel de desempeño (Sept-Dic  2023)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026279"/>
                  </a:ext>
                </a:extLst>
              </a:tr>
              <a:tr h="226163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TSU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3408013"/>
                  </a:ext>
                </a:extLst>
              </a:tr>
              <a:tr h="67848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Total de docentes evaluados 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No. De Docentes  Evaluados 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 Satisfactorio 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Regular 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 No Satisfactorio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% Nivel Satisfactorio 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% Nivel Regular 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no Satisfactorio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2055860"/>
                  </a:ext>
                </a:extLst>
              </a:tr>
              <a:tr h="2513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96.2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929983"/>
                  </a:ext>
                </a:extLst>
              </a:tr>
              <a:tr h="251313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ING 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9987334"/>
                  </a:ext>
                </a:extLst>
              </a:tr>
              <a:tr h="67848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Total de docentes evaluados 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No. De Docentes  Evaluados 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 Satisfactorio 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Regular 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no Satisfactorio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% Nivel Satisfactorio 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% Nivel Regular 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no Satisfactorio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9171514"/>
                  </a:ext>
                </a:extLst>
              </a:tr>
              <a:tr h="2513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98.4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5377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4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29757" y="41339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A LAS RECOMENDACIONES DE ORGANISMOS</a:t>
            </a:r>
          </a:p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ACREDITADORES DE CIIES Y COPAES TSU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84500" y="930134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Recomendaciones de los organismos reconocidos por el COPAES TSU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128948"/>
              </p:ext>
            </p:extLst>
          </p:nvPr>
        </p:nvGraphicFramePr>
        <p:xfrm>
          <a:off x="1308100" y="1339850"/>
          <a:ext cx="8686799" cy="5863965"/>
        </p:xfrm>
        <a:graphic>
          <a:graphicData uri="http://schemas.openxmlformats.org/drawingml/2006/table">
            <a:tbl>
              <a:tblPr/>
              <a:tblGrid>
                <a:gridCol w="3280261">
                  <a:extLst>
                    <a:ext uri="{9D8B030D-6E8A-4147-A177-3AD203B41FA5}">
                      <a16:colId xmlns:a16="http://schemas.microsoft.com/office/drawing/2014/main" xmlns="" val="4077343769"/>
                    </a:ext>
                  </a:extLst>
                </a:gridCol>
                <a:gridCol w="3182050">
                  <a:extLst>
                    <a:ext uri="{9D8B030D-6E8A-4147-A177-3AD203B41FA5}">
                      <a16:colId xmlns:a16="http://schemas.microsoft.com/office/drawing/2014/main" xmlns="" val="1738804431"/>
                    </a:ext>
                  </a:extLst>
                </a:gridCol>
                <a:gridCol w="972293">
                  <a:extLst>
                    <a:ext uri="{9D8B030D-6E8A-4147-A177-3AD203B41FA5}">
                      <a16:colId xmlns:a16="http://schemas.microsoft.com/office/drawing/2014/main" xmlns="" val="4104284000"/>
                    </a:ext>
                  </a:extLst>
                </a:gridCol>
                <a:gridCol w="1252195">
                  <a:extLst>
                    <a:ext uri="{9D8B030D-6E8A-4147-A177-3AD203B41FA5}">
                      <a16:colId xmlns:a16="http://schemas.microsoft.com/office/drawing/2014/main" xmlns="" val="763437323"/>
                    </a:ext>
                  </a:extLst>
                </a:gridCol>
              </a:tblGrid>
              <a:tr h="171983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Categoría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0046233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atendidas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2636366"/>
                  </a:ext>
                </a:extLst>
              </a:tr>
              <a:tr h="171983">
                <a:tc rowSpan="9"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Personal académico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Reclutamiento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4879608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 Selección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6009631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 Contratación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9082682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 Desarrollo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9505944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Categorización y nivel de estudios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7196907"/>
                  </a:ext>
                </a:extLst>
              </a:tr>
              <a:tr h="3203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 Distribución de la carga académica de los docentes de tiempo completo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2760620"/>
                  </a:ext>
                </a:extLst>
              </a:tr>
              <a:tr h="3332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 Evaluación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6234834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 Promoción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8400947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Personal académico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4525559"/>
                  </a:ext>
                </a:extLst>
              </a:tr>
              <a:tr h="171983">
                <a:tc rowSpan="7"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Estudiantes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 Selección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0305290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 Ingreso (estudiantes de nuevo ingreso)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9396448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 Trayectoria Escolar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5120292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 Tamaño de los grupos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6170884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 Titulación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345323"/>
                  </a:ext>
                </a:extLst>
              </a:tr>
              <a:tr h="3203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 Índices de rendimiento escolar por cohorte generacional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783985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Estudiantes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0486768"/>
                  </a:ext>
                </a:extLst>
              </a:tr>
              <a:tr h="171983">
                <a:tc rowSpan="9"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Plan de Estudios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 Fundamentación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9621304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 Perfiles de ingreso y egreso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5257065"/>
                  </a:ext>
                </a:extLst>
              </a:tr>
              <a:tr h="3203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 Normativa para la permanencia, egreso y revalidación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6028034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 Programas de las asignaturas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0549675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 Contenidos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6987365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 Flexibilidad curricular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7378941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 Evaluación y actualización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0174552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 Difusión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6616923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Plan de Estudios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505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8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405233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A LAS RECOMENDACIONES DE ORGANISMOS</a:t>
            </a:r>
          </a:p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ACREDITADORES DE CIIES Y COPAES TSU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64543"/>
              </p:ext>
            </p:extLst>
          </p:nvPr>
        </p:nvGraphicFramePr>
        <p:xfrm>
          <a:off x="752476" y="995581"/>
          <a:ext cx="9623424" cy="6622163"/>
        </p:xfrm>
        <a:graphic>
          <a:graphicData uri="http://schemas.openxmlformats.org/drawingml/2006/table">
            <a:tbl>
              <a:tblPr firstRow="1" firstCol="1" bandRow="1"/>
              <a:tblGrid>
                <a:gridCol w="1927224">
                  <a:extLst>
                    <a:ext uri="{9D8B030D-6E8A-4147-A177-3AD203B41FA5}">
                      <a16:colId xmlns:a16="http://schemas.microsoft.com/office/drawing/2014/main" xmlns="" val="2979896795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142708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188478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1677696331"/>
                    </a:ext>
                  </a:extLst>
                </a:gridCol>
              </a:tblGrid>
              <a:tr h="1524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Categoría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Criterios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2402484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Atendidas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atendidas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633312"/>
                  </a:ext>
                </a:extLst>
              </a:tr>
              <a:tr h="152400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Personal académico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Reclutamiento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619058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Selección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236096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Contratación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7292359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 Desarrollo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30616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 Categorización y nivel de estudios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3008168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 Distribución de la carga académica de los docentes de tiempo completo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0570616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 Evaluación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539023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 Promoción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3479143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Personal académico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3473846"/>
                  </a:ext>
                </a:extLst>
              </a:tr>
              <a:tr h="152400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Selección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7760277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Ingreso (estudiantes de nuevo ingreso)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0950969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Trayectoria Escolar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584011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Tamaño de los grupos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279087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 Titulación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8583179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 Índices de rendimiento escolar por cohorte generacional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255233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Estudiantes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1877968"/>
                  </a:ext>
                </a:extLst>
              </a:tr>
              <a:tr h="152400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Plan de Estudios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Fundamentación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054911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Perfiles de ingreso y egreso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8302084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Normativa para la permanencia, egreso y revalidación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2820665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 Programas de las asignaturas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4599513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 Contenidos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268327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 Flexibilidad curricular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9575357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 Evaluación y actualización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9848288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 Difusión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767653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Plan de Estudios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465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2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62091" y="654050"/>
            <a:ext cx="70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sz="1600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</a:t>
            </a:r>
          </a:p>
          <a:p>
            <a:pPr algn="ctr"/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Lic./Ing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186354"/>
              </p:ext>
            </p:extLst>
          </p:nvPr>
        </p:nvGraphicFramePr>
        <p:xfrm>
          <a:off x="622300" y="1238825"/>
          <a:ext cx="9525000" cy="558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53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43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93900" y="38735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A LAS RECOMENDACIONES DE ORGANISMOS</a:t>
            </a:r>
          </a:p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ACREDITADORES DE CIIES Y COPAES TSU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513495"/>
              </p:ext>
            </p:extLst>
          </p:nvPr>
        </p:nvGraphicFramePr>
        <p:xfrm>
          <a:off x="534988" y="957474"/>
          <a:ext cx="9623424" cy="6434024"/>
        </p:xfrm>
        <a:graphic>
          <a:graphicData uri="http://schemas.openxmlformats.org/drawingml/2006/table">
            <a:tbl>
              <a:tblPr firstRow="1" firstCol="1" bandRow="1"/>
              <a:tblGrid>
                <a:gridCol w="2405856">
                  <a:extLst>
                    <a:ext uri="{9D8B030D-6E8A-4147-A177-3AD203B41FA5}">
                      <a16:colId xmlns:a16="http://schemas.microsoft.com/office/drawing/2014/main" xmlns="" val="1771777658"/>
                    </a:ext>
                  </a:extLst>
                </a:gridCol>
                <a:gridCol w="3548856">
                  <a:extLst>
                    <a:ext uri="{9D8B030D-6E8A-4147-A177-3AD203B41FA5}">
                      <a16:colId xmlns:a16="http://schemas.microsoft.com/office/drawing/2014/main" xmlns="" val="368180312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985386221"/>
                    </a:ext>
                  </a:extLst>
                </a:gridCol>
                <a:gridCol w="2068512">
                  <a:extLst>
                    <a:ext uri="{9D8B030D-6E8A-4147-A177-3AD203B41FA5}">
                      <a16:colId xmlns:a16="http://schemas.microsoft.com/office/drawing/2014/main" xmlns="" val="2746293733"/>
                    </a:ext>
                  </a:extLst>
                </a:gridCol>
              </a:tblGrid>
              <a:tr h="2304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Categoría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Criterios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1857243"/>
                  </a:ext>
                </a:extLst>
              </a:tr>
              <a:tr h="2304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Atendidas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atendidas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0200094"/>
                  </a:ext>
                </a:extLst>
              </a:tr>
              <a:tr h="34028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Evaluación del aprendizaje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Metodología de evaluación continua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4740323"/>
                  </a:ext>
                </a:extLst>
              </a:tr>
              <a:tr h="2304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Estímulos al rendimiento académico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400171"/>
                  </a:ext>
                </a:extLst>
              </a:tr>
              <a:tr h="3402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Evaluación del aprendizaje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5645620"/>
                  </a:ext>
                </a:extLst>
              </a:tr>
              <a:tr h="230458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Formación integral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 Desarrollo de emprendedores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9132261"/>
                  </a:ext>
                </a:extLst>
              </a:tr>
              <a:tr h="2304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 Actividades artísticas y culturales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8947201"/>
                  </a:ext>
                </a:extLst>
              </a:tr>
              <a:tr h="2304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 Actividades físicas y deportivas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098763"/>
                  </a:ext>
                </a:extLst>
              </a:tr>
              <a:tr h="2304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 Orientación profesional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7229480"/>
                  </a:ext>
                </a:extLst>
              </a:tr>
              <a:tr h="2304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 Orientación psicológica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5813420"/>
                  </a:ext>
                </a:extLst>
              </a:tr>
              <a:tr h="2304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 Servicios médicos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3142130"/>
                  </a:ext>
                </a:extLst>
              </a:tr>
              <a:tr h="2304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 Enlace escuela – familia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6086618"/>
                  </a:ext>
                </a:extLst>
              </a:tr>
              <a:tr h="2304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Formación integral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721166"/>
                  </a:ext>
                </a:extLst>
              </a:tr>
              <a:tr h="23045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Servicios de apoyo para el aprendizaje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 Tutorías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5861647"/>
                  </a:ext>
                </a:extLst>
              </a:tr>
              <a:tr h="3402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 Asesorías académicas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622048"/>
                  </a:ext>
                </a:extLst>
              </a:tr>
              <a:tr h="3402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 Biblioteca – acceso a la información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0598795"/>
                  </a:ext>
                </a:extLst>
              </a:tr>
              <a:tr h="41406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Servicios de apoyo para el aprendizaje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2722315"/>
                  </a:ext>
                </a:extLst>
              </a:tr>
              <a:tr h="414068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Vinculación - Extensión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 Vinculación con los sectores público, privado y social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5871879"/>
                  </a:ext>
                </a:extLst>
              </a:tr>
              <a:tr h="2304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 Seguimiento de egresados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1101054"/>
                  </a:ext>
                </a:extLst>
              </a:tr>
              <a:tr h="2304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 Intercambio académico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7329024"/>
                  </a:ext>
                </a:extLst>
              </a:tr>
              <a:tr h="2304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 Servicio social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2601957"/>
                  </a:ext>
                </a:extLst>
              </a:tr>
              <a:tr h="2304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 Bolsa de trabajo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5149109"/>
                  </a:ext>
                </a:extLst>
              </a:tr>
              <a:tr h="2304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 Extensión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8562762"/>
                  </a:ext>
                </a:extLst>
              </a:tr>
              <a:tr h="2304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Vinculación - Extensión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3517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4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43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93900" y="57785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A LAS RECOMENDACIONES DE ORGANISMOS</a:t>
            </a:r>
          </a:p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ACREDITADORES DE CIIES Y COPAES TSU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069964"/>
              </p:ext>
            </p:extLst>
          </p:nvPr>
        </p:nvGraphicFramePr>
        <p:xfrm>
          <a:off x="534988" y="1224188"/>
          <a:ext cx="9623424" cy="5783722"/>
        </p:xfrm>
        <a:graphic>
          <a:graphicData uri="http://schemas.openxmlformats.org/drawingml/2006/table">
            <a:tbl>
              <a:tblPr firstRow="1" firstCol="1" bandRow="1"/>
              <a:tblGrid>
                <a:gridCol w="2405856">
                  <a:extLst>
                    <a:ext uri="{9D8B030D-6E8A-4147-A177-3AD203B41FA5}">
                      <a16:colId xmlns:a16="http://schemas.microsoft.com/office/drawing/2014/main" xmlns="" val="2823727337"/>
                    </a:ext>
                  </a:extLst>
                </a:gridCol>
                <a:gridCol w="3244056">
                  <a:extLst>
                    <a:ext uri="{9D8B030D-6E8A-4147-A177-3AD203B41FA5}">
                      <a16:colId xmlns:a16="http://schemas.microsoft.com/office/drawing/2014/main" xmlns="" val="353743825"/>
                    </a:ext>
                  </a:extLst>
                </a:gridCol>
                <a:gridCol w="1567656">
                  <a:extLst>
                    <a:ext uri="{9D8B030D-6E8A-4147-A177-3AD203B41FA5}">
                      <a16:colId xmlns:a16="http://schemas.microsoft.com/office/drawing/2014/main" xmlns="" val="1469878779"/>
                    </a:ext>
                  </a:extLst>
                </a:gridCol>
                <a:gridCol w="2405856">
                  <a:extLst>
                    <a:ext uri="{9D8B030D-6E8A-4147-A177-3AD203B41FA5}">
                      <a16:colId xmlns:a16="http://schemas.microsoft.com/office/drawing/2014/main" xmlns="" val="917774556"/>
                    </a:ext>
                  </a:extLst>
                </a:gridCol>
              </a:tblGrid>
              <a:tr h="25322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Categoría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Criterios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9828532"/>
                  </a:ext>
                </a:extLst>
              </a:tr>
              <a:tr h="2532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Atendidas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atendidas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4446935"/>
                  </a:ext>
                </a:extLst>
              </a:tr>
              <a:tr h="25322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Investigación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 Líneas y proyectos de investigación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6727031"/>
                  </a:ext>
                </a:extLst>
              </a:tr>
              <a:tr h="2532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 Recursos para la investigación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3707455"/>
                  </a:ext>
                </a:extLst>
              </a:tr>
              <a:tr h="2532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 Difusión de la investigación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1131032"/>
                  </a:ext>
                </a:extLst>
              </a:tr>
              <a:tr h="2532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8.4 Impacto de la investigación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5630465"/>
                  </a:ext>
                </a:extLst>
              </a:tr>
              <a:tr h="2532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Investigación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3241310"/>
                  </a:ext>
                </a:extLst>
              </a:tr>
              <a:tr h="25322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Infraestructura y equipamiento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 Infraestructura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9504176"/>
                  </a:ext>
                </a:extLst>
              </a:tr>
              <a:tr h="2532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 Equipamiento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6212989"/>
                  </a:ext>
                </a:extLst>
              </a:tr>
              <a:tr h="2532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Infraestructura y equipamiento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4022264"/>
                  </a:ext>
                </a:extLst>
              </a:tr>
              <a:tr h="253221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Gestión administrativa y financiera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 Planeación, evaluación y organización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8927454"/>
                  </a:ext>
                </a:extLst>
              </a:tr>
              <a:tr h="48766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 Recursos humanos administrativos, de apoyo y de servicios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6447659"/>
                  </a:ext>
                </a:extLst>
              </a:tr>
              <a:tr h="5222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 Recursos Financieros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1362712"/>
                  </a:ext>
                </a:extLst>
              </a:tr>
              <a:tr h="2532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Gestión administrativa y financiera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7258818"/>
                  </a:ext>
                </a:extLst>
              </a:tr>
              <a:tr h="2532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Totales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0866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629" y="-58057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93900" y="458165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A LAS RECOMENDACIONES DE ORGANISMOS</a:t>
            </a:r>
          </a:p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ACREDITADORES DE CIIES Y COPAES ING/LIC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56059"/>
              </p:ext>
            </p:extLst>
          </p:nvPr>
        </p:nvGraphicFramePr>
        <p:xfrm>
          <a:off x="1536700" y="1016000"/>
          <a:ext cx="8382000" cy="6044758"/>
        </p:xfrm>
        <a:graphic>
          <a:graphicData uri="http://schemas.openxmlformats.org/drawingml/2006/table">
            <a:tbl>
              <a:tblPr firstRow="1" firstCol="1" bandRow="1"/>
              <a:tblGrid>
                <a:gridCol w="2095500">
                  <a:extLst>
                    <a:ext uri="{9D8B030D-6E8A-4147-A177-3AD203B41FA5}">
                      <a16:colId xmlns:a16="http://schemas.microsoft.com/office/drawing/2014/main" xmlns="" val="77635144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xmlns="" val="29049843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xmlns="" val="687128763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xmlns="" val="942416985"/>
                    </a:ext>
                  </a:extLst>
                </a:gridCol>
              </a:tblGrid>
              <a:tr h="18097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Categoría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Criterios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331777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Atendidas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atendidas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048708"/>
                  </a:ext>
                </a:extLst>
              </a:tr>
              <a:tr h="180975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Personal académico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Reclutamiento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1908979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Selección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072526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Contratación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3735533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 Desarrollo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1997981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 Categorización y nivel de estudios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845445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 Distribución de la carga académica de los docentes de tiempo completo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2351313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 Evaluación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0919001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 Promoción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3864352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Personal académico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2386862"/>
                  </a:ext>
                </a:extLst>
              </a:tr>
              <a:tr h="180975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Selección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568981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Ingreso (estudiantes de nuevo ingreso)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814718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Trayectoria Escolar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127403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Tamaño de los grupos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0288401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 Titulación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7777223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 Índices de rendimiento escolar por cohorte generacional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362088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Estudiantes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6230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8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98649" y="29229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A LAS RECOMENDACIONES DE ORGANISMOS</a:t>
            </a:r>
          </a:p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ACREDITADORES DE CIIES Y COPAES ING/LIC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08464"/>
              </p:ext>
            </p:extLst>
          </p:nvPr>
        </p:nvGraphicFramePr>
        <p:xfrm>
          <a:off x="1435894" y="868777"/>
          <a:ext cx="7935912" cy="6437514"/>
        </p:xfrm>
        <a:graphic>
          <a:graphicData uri="http://schemas.openxmlformats.org/drawingml/2006/table">
            <a:tbl>
              <a:tblPr firstRow="1" firstCol="1" bandRow="1"/>
              <a:tblGrid>
                <a:gridCol w="1983978">
                  <a:extLst>
                    <a:ext uri="{9D8B030D-6E8A-4147-A177-3AD203B41FA5}">
                      <a16:colId xmlns:a16="http://schemas.microsoft.com/office/drawing/2014/main" xmlns="" val="703038753"/>
                    </a:ext>
                  </a:extLst>
                </a:gridCol>
                <a:gridCol w="1983978">
                  <a:extLst>
                    <a:ext uri="{9D8B030D-6E8A-4147-A177-3AD203B41FA5}">
                      <a16:colId xmlns:a16="http://schemas.microsoft.com/office/drawing/2014/main" xmlns="" val="4292695748"/>
                    </a:ext>
                  </a:extLst>
                </a:gridCol>
                <a:gridCol w="1983978">
                  <a:extLst>
                    <a:ext uri="{9D8B030D-6E8A-4147-A177-3AD203B41FA5}">
                      <a16:colId xmlns:a16="http://schemas.microsoft.com/office/drawing/2014/main" xmlns="" val="3202509286"/>
                    </a:ext>
                  </a:extLst>
                </a:gridCol>
                <a:gridCol w="1983978">
                  <a:extLst>
                    <a:ext uri="{9D8B030D-6E8A-4147-A177-3AD203B41FA5}">
                      <a16:colId xmlns:a16="http://schemas.microsoft.com/office/drawing/2014/main" xmlns="" val="3796790495"/>
                    </a:ext>
                  </a:extLst>
                </a:gridCol>
              </a:tblGrid>
              <a:tr h="1816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Categoría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Criterios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6353834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Atendidas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atendidas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26464"/>
                  </a:ext>
                </a:extLst>
              </a:tr>
              <a:tr h="181611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Plan de Estudios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Fundamentación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3786645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Perfiles de ingreso y egreso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9491148"/>
                  </a:ext>
                </a:extLst>
              </a:tr>
              <a:tr h="2945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Normativa para la permanencia, egreso y revalidación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3017888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 Programas de las asignaturas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6497064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 Contenidos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479974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 Flexibilidad curricular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6666942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 Evaluación y actualización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6064820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 Difusión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2733605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Plan de Estudios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3724432"/>
                  </a:ext>
                </a:extLst>
              </a:tr>
              <a:tr h="18161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Evaluación del aprendizaje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Metodología de evaluación continua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7625948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Estímulos al rendimiento académico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8829073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Evaluación del aprendizaje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9881439"/>
                  </a:ext>
                </a:extLst>
              </a:tr>
              <a:tr h="181611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Formación integral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 Desarrollo de emprendedores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8858858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 Actividades artísticas y culturales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267677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 Actividades físicas y deportivas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0671859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 Orientación profesional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9120896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 Orientación psicológica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6965394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 Servicios médicos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1415948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 Enlace escuela – familia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912143"/>
                  </a:ext>
                </a:extLst>
              </a:tr>
              <a:tr h="181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Formación integral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3182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6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93900" y="56836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A LAS RECOMENDACIONES DE ORGANISMOS</a:t>
            </a:r>
          </a:p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ACREDITADORES DE CIIES Y COPAES ING/LIC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576016"/>
              </p:ext>
            </p:extLst>
          </p:nvPr>
        </p:nvGraphicFramePr>
        <p:xfrm>
          <a:off x="1765300" y="1201995"/>
          <a:ext cx="8012112" cy="5540119"/>
        </p:xfrm>
        <a:graphic>
          <a:graphicData uri="http://schemas.openxmlformats.org/drawingml/2006/table">
            <a:tbl>
              <a:tblPr firstRow="1" firstCol="1" bandRow="1"/>
              <a:tblGrid>
                <a:gridCol w="2003028">
                  <a:extLst>
                    <a:ext uri="{9D8B030D-6E8A-4147-A177-3AD203B41FA5}">
                      <a16:colId xmlns:a16="http://schemas.microsoft.com/office/drawing/2014/main" xmlns="" val="487356553"/>
                    </a:ext>
                  </a:extLst>
                </a:gridCol>
                <a:gridCol w="2003028">
                  <a:extLst>
                    <a:ext uri="{9D8B030D-6E8A-4147-A177-3AD203B41FA5}">
                      <a16:colId xmlns:a16="http://schemas.microsoft.com/office/drawing/2014/main" xmlns="" val="4028939615"/>
                    </a:ext>
                  </a:extLst>
                </a:gridCol>
                <a:gridCol w="2003028">
                  <a:extLst>
                    <a:ext uri="{9D8B030D-6E8A-4147-A177-3AD203B41FA5}">
                      <a16:colId xmlns:a16="http://schemas.microsoft.com/office/drawing/2014/main" xmlns="" val="3891769258"/>
                    </a:ext>
                  </a:extLst>
                </a:gridCol>
                <a:gridCol w="2003028">
                  <a:extLst>
                    <a:ext uri="{9D8B030D-6E8A-4147-A177-3AD203B41FA5}">
                      <a16:colId xmlns:a16="http://schemas.microsoft.com/office/drawing/2014/main" xmlns="" val="2838660155"/>
                    </a:ext>
                  </a:extLst>
                </a:gridCol>
              </a:tblGrid>
              <a:tr h="2044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Categoría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Criterios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5370795"/>
                  </a:ext>
                </a:extLst>
              </a:tr>
              <a:tr h="2044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Atendidas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atendidas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657609"/>
                  </a:ext>
                </a:extLst>
              </a:tr>
              <a:tr h="20449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Servicios de apoyo para el aprendizaje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 Tutorías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556396"/>
                  </a:ext>
                </a:extLst>
              </a:tr>
              <a:tr h="2044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 Asesorías académicas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4646813"/>
                  </a:ext>
                </a:extLst>
              </a:tr>
              <a:tr h="2044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 Biblioteca – acceso a la información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570967"/>
                  </a:ext>
                </a:extLst>
              </a:tr>
              <a:tr h="3316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Servicios de apoyo para el aprendizaje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9255203"/>
                  </a:ext>
                </a:extLst>
              </a:tr>
              <a:tr h="331637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Vinculación - Extensión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 Vinculación con los sectores público, privado y social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6594445"/>
                  </a:ext>
                </a:extLst>
              </a:tr>
              <a:tr h="2044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 Seguimiento de egresados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3298593"/>
                  </a:ext>
                </a:extLst>
              </a:tr>
              <a:tr h="2044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 Intercambio académico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3536442"/>
                  </a:ext>
                </a:extLst>
              </a:tr>
              <a:tr h="2044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 Servicio social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2066724"/>
                  </a:ext>
                </a:extLst>
              </a:tr>
              <a:tr h="2044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 Bolsa de trabajo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2191714"/>
                  </a:ext>
                </a:extLst>
              </a:tr>
              <a:tr h="2044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 Extensión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2690493"/>
                  </a:ext>
                </a:extLst>
              </a:tr>
              <a:tr h="2044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Vinculación - Extensión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4614549"/>
                  </a:ext>
                </a:extLst>
              </a:tr>
              <a:tr h="204493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Investigación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 Líneas y proyectos de investigación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9020916"/>
                  </a:ext>
                </a:extLst>
              </a:tr>
              <a:tr h="2044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 Recursos para la investigación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135961"/>
                  </a:ext>
                </a:extLst>
              </a:tr>
              <a:tr h="2044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 Difusión de la investigación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6436216"/>
                  </a:ext>
                </a:extLst>
              </a:tr>
              <a:tr h="2044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8.4 Impacto de la investigación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080925"/>
                  </a:ext>
                </a:extLst>
              </a:tr>
              <a:tr h="2044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Investigación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6692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4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93900" y="56836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A LAS RECOMENDACIONES DE ORGANISMOS</a:t>
            </a:r>
          </a:p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ACREDITADORES DE CIIES Y COPAES ING/LIC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451527"/>
              </p:ext>
            </p:extLst>
          </p:nvPr>
        </p:nvGraphicFramePr>
        <p:xfrm>
          <a:off x="1689100" y="1384067"/>
          <a:ext cx="7783512" cy="4222434"/>
        </p:xfrm>
        <a:graphic>
          <a:graphicData uri="http://schemas.openxmlformats.org/drawingml/2006/table">
            <a:tbl>
              <a:tblPr firstRow="1" firstCol="1" bandRow="1"/>
              <a:tblGrid>
                <a:gridCol w="1945878">
                  <a:extLst>
                    <a:ext uri="{9D8B030D-6E8A-4147-A177-3AD203B41FA5}">
                      <a16:colId xmlns:a16="http://schemas.microsoft.com/office/drawing/2014/main" xmlns="" val="763176182"/>
                    </a:ext>
                  </a:extLst>
                </a:gridCol>
                <a:gridCol w="1945878">
                  <a:extLst>
                    <a:ext uri="{9D8B030D-6E8A-4147-A177-3AD203B41FA5}">
                      <a16:colId xmlns:a16="http://schemas.microsoft.com/office/drawing/2014/main" xmlns="" val="491794184"/>
                    </a:ext>
                  </a:extLst>
                </a:gridCol>
                <a:gridCol w="1945878">
                  <a:extLst>
                    <a:ext uri="{9D8B030D-6E8A-4147-A177-3AD203B41FA5}">
                      <a16:colId xmlns:a16="http://schemas.microsoft.com/office/drawing/2014/main" xmlns="" val="1798881914"/>
                    </a:ext>
                  </a:extLst>
                </a:gridCol>
                <a:gridCol w="1945878">
                  <a:extLst>
                    <a:ext uri="{9D8B030D-6E8A-4147-A177-3AD203B41FA5}">
                      <a16:colId xmlns:a16="http://schemas.microsoft.com/office/drawing/2014/main" xmlns="" val="417512924"/>
                    </a:ext>
                  </a:extLst>
                </a:gridCol>
              </a:tblGrid>
              <a:tr h="2056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Categoría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Criterios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9194692"/>
                  </a:ext>
                </a:extLst>
              </a:tr>
              <a:tr h="2056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Atendidas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atendidas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4640548"/>
                  </a:ext>
                </a:extLst>
              </a:tr>
              <a:tr h="20564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Infraestructura y equipamiento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 Infraestructura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7948276"/>
                  </a:ext>
                </a:extLst>
              </a:tr>
              <a:tr h="2056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 Equipamiento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1423259"/>
                  </a:ext>
                </a:extLst>
              </a:tr>
              <a:tr h="2056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Infraestructura y equipamiento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7611043"/>
                  </a:ext>
                </a:extLst>
              </a:tr>
              <a:tr h="205644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Gestión administrativa y financiera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 Planeación, evaluación y organización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9057655"/>
                  </a:ext>
                </a:extLst>
              </a:tr>
              <a:tr h="3335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 Recursos humanos administrativos, de apoyo y de servicios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6893508"/>
                  </a:ext>
                </a:extLst>
              </a:tr>
              <a:tr h="2056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 Recursos Financieros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801694"/>
                  </a:ext>
                </a:extLst>
              </a:tr>
              <a:tr h="2056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Gestión administrativa y financiera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28764"/>
                  </a:ext>
                </a:extLst>
              </a:tr>
              <a:tr h="2056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7980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3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3"/>
            <a:ext cx="10716986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70100" y="495137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SUSTENTABILIDAD SEP-DIC 2023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1329" y="1386961"/>
            <a:ext cx="9677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i="1" u="sng" dirty="0">
                <a:solidFill>
                  <a:srgbClr val="000000"/>
                </a:solidFill>
                <a:latin typeface="Century" panose="02040604050505020304" pitchFamily="18" charset="0"/>
              </a:rPr>
              <a:t>Gestión Eficiente de los </a:t>
            </a:r>
            <a:r>
              <a:rPr lang="es-MX" sz="2800" b="1" i="1" u="sng" dirty="0" smtClean="0">
                <a:solidFill>
                  <a:srgbClr val="000000"/>
                </a:solidFill>
                <a:latin typeface="Century" panose="02040604050505020304" pitchFamily="18" charset="0"/>
              </a:rPr>
              <a:t>Recursos:</a:t>
            </a:r>
          </a:p>
          <a:p>
            <a:pPr algn="just"/>
            <a:endParaRPr lang="es-MX" sz="280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Digitalización </a:t>
            </a:r>
            <a:r>
              <a:rPr lang="es-MX" sz="2800" dirty="0">
                <a:solidFill>
                  <a:srgbClr val="000000"/>
                </a:solidFill>
                <a:latin typeface="Century" panose="02040604050505020304" pitchFamily="18" charset="0"/>
              </a:rPr>
              <a:t>de trabajos (Tareas, proyectos, etc.) con esto se logra </a:t>
            </a:r>
            <a:r>
              <a:rPr lang="es-MX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el ahorro </a:t>
            </a:r>
            <a:r>
              <a:rPr lang="es-MX" sz="2800" dirty="0">
                <a:solidFill>
                  <a:srgbClr val="000000"/>
                </a:solidFill>
                <a:latin typeface="Century" panose="02040604050505020304" pitchFamily="18" charset="0"/>
              </a:rPr>
              <a:t>de tinta y papel.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Eficiencia </a:t>
            </a:r>
            <a:r>
              <a:rPr lang="es-MX" sz="2800" dirty="0">
                <a:solidFill>
                  <a:srgbClr val="000000"/>
                </a:solidFill>
                <a:latin typeface="Century" panose="02040604050505020304" pitchFamily="18" charset="0"/>
              </a:rPr>
              <a:t>en el ahorro energético (Agua, Luz, Gas)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Acciones </a:t>
            </a:r>
            <a:r>
              <a:rPr lang="es-MX" sz="2800" dirty="0">
                <a:solidFill>
                  <a:srgbClr val="000000"/>
                </a:solidFill>
                <a:latin typeface="Century" panose="02040604050505020304" pitchFamily="18" charset="0"/>
              </a:rPr>
              <a:t>de sustentabilidad en Servicios Bibliotecarios con acciones como: </a:t>
            </a:r>
            <a:r>
              <a:rPr lang="es-MX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rediseño </a:t>
            </a:r>
            <a:r>
              <a:rPr lang="es-MX" sz="2800" dirty="0">
                <a:solidFill>
                  <a:srgbClr val="000000"/>
                </a:solidFill>
                <a:latin typeface="Century" panose="02040604050505020304" pitchFamily="18" charset="0"/>
              </a:rPr>
              <a:t>de espacios con luminosidad para el ahorro de energía, </a:t>
            </a:r>
            <a:r>
              <a:rPr lang="es-MX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gestión integral </a:t>
            </a:r>
            <a:r>
              <a:rPr lang="es-MX" sz="2800" dirty="0">
                <a:solidFill>
                  <a:srgbClr val="000000"/>
                </a:solidFill>
                <a:latin typeface="Century" panose="02040604050505020304" pitchFamily="18" charset="0"/>
              </a:rPr>
              <a:t>de reúso y reciclado de materiales, señalética para ahorro </a:t>
            </a:r>
            <a:r>
              <a:rPr lang="es-MX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de energía </a:t>
            </a:r>
            <a:r>
              <a:rPr lang="es-MX" sz="2800" dirty="0">
                <a:solidFill>
                  <a:srgbClr val="000000"/>
                </a:solidFill>
                <a:latin typeface="Century" panose="02040604050505020304" pitchFamily="18" charset="0"/>
              </a:rPr>
              <a:t>eléctrica. 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34274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3"/>
            <a:ext cx="10716986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19514" y="50968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SUSTENTABILIDAD MAY-AGO 2023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72820" y="981772"/>
            <a:ext cx="917448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i="1" u="sng" dirty="0">
                <a:solidFill>
                  <a:srgbClr val="000000"/>
                </a:solidFill>
                <a:latin typeface="Century" panose="02040604050505020304" pitchFamily="18" charset="0"/>
              </a:rPr>
              <a:t>Formación y Desarrollo Humano de Calidad </a:t>
            </a:r>
            <a:endParaRPr lang="es-MX" sz="2400" b="1" i="1" u="sng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algn="just"/>
            <a:endParaRPr lang="es-MX" sz="1100" b="1" i="1" u="sng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El Comité de Sustentabilidad coordino la convocatoria y acciones del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 “</a:t>
            </a:r>
            <a:r>
              <a:rPr lang="es-MX" sz="2200" dirty="0" err="1">
                <a:solidFill>
                  <a:srgbClr val="000000"/>
                </a:solidFill>
                <a:latin typeface="Century" panose="02040604050505020304" pitchFamily="18" charset="0"/>
              </a:rPr>
              <a:t>Ozanton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” que se programó los días 5,6,7 y 8 de septiembre de 2023.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El proceso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se llevó a cabo mediante una convocatoria institucional que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se difundió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a todos los programas educativos y áreas administrativas de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la Universidad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, además de la difusión en la página institucional de la UTVM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en </a:t>
            </a:r>
            <a:r>
              <a:rPr lang="es-MX" sz="2200" dirty="0" err="1" smtClean="0">
                <a:solidFill>
                  <a:srgbClr val="000000"/>
                </a:solidFill>
                <a:latin typeface="Century" panose="02040604050505020304" pitchFamily="18" charset="0"/>
              </a:rPr>
              <a:t>facebook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. Se realizó la colecta de papel, cartón, </a:t>
            </a:r>
            <a:r>
              <a:rPr lang="es-MX" sz="2200" dirty="0" err="1">
                <a:solidFill>
                  <a:srgbClr val="000000"/>
                </a:solidFill>
                <a:latin typeface="Century" panose="02040604050505020304" pitchFamily="18" charset="0"/>
              </a:rPr>
              <a:t>pet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 y tapitas. Las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tapitas fueron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donadas a la Asociación Mexicana de Ayuda a Niños con Cáncer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de Hidalgo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(AMANC Hidalgo) en su campaña “Para ti es basura para mi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es salud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”.</a:t>
            </a:r>
          </a:p>
          <a:p>
            <a:pPr algn="just"/>
            <a:endParaRPr lang="es-MX" sz="220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El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Comité de Sustentabilidad coordino la siembra de huizaches color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amarillo en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el edificio K (Norte), esto se llevó a cabo con el grupo 7A de la Ing.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en Energías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Renovables el día 06 de noviembre de 2023.</a:t>
            </a:r>
          </a:p>
        </p:txBody>
      </p:sp>
    </p:spTree>
    <p:extLst>
      <p:ext uri="{BB962C8B-B14F-4D97-AF65-F5344CB8AC3E}">
        <p14:creationId xmlns:p14="http://schemas.microsoft.com/office/powerpoint/2010/main" val="20359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3"/>
            <a:ext cx="10716986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19514" y="50968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SUSTENTABILIDAD MAY-AGO 2023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17500" y="1195427"/>
            <a:ext cx="10287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800" b="1" i="1" u="sng" dirty="0">
                <a:solidFill>
                  <a:srgbClr val="000000"/>
                </a:solidFill>
                <a:latin typeface="Century" panose="02040604050505020304" pitchFamily="18" charset="0"/>
              </a:rPr>
              <a:t>Formación y Desarrollo Humano de Calidad </a:t>
            </a:r>
            <a:endParaRPr lang="es-MX" sz="2800" b="1" i="1" u="sng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lvl="0" algn="just"/>
            <a:endParaRPr lang="es-MX" sz="2800" b="1" i="1" u="sng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Se </a:t>
            </a:r>
            <a:r>
              <a:rPr lang="es-MX" sz="2000" dirty="0">
                <a:solidFill>
                  <a:srgbClr val="000000"/>
                </a:solidFill>
                <a:latin typeface="Century" panose="02040604050505020304" pitchFamily="18" charset="0"/>
              </a:rPr>
              <a:t>coordino la convocatoria y las acciones de la celebración del </a:t>
            </a:r>
            <a:r>
              <a:rPr lang="es-MX" sz="20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Día Verde </a:t>
            </a:r>
            <a:r>
              <a:rPr lang="es-MX" sz="2000" dirty="0">
                <a:solidFill>
                  <a:srgbClr val="000000"/>
                </a:solidFill>
                <a:latin typeface="Century" panose="02040604050505020304" pitchFamily="18" charset="0"/>
              </a:rPr>
              <a:t>Institucional el día 22 de noviembre de 2023. El proceso se llevó a </a:t>
            </a:r>
            <a:r>
              <a:rPr lang="es-MX" sz="20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cabo mediante </a:t>
            </a:r>
            <a:r>
              <a:rPr lang="es-MX" sz="2000" dirty="0">
                <a:solidFill>
                  <a:srgbClr val="000000"/>
                </a:solidFill>
                <a:latin typeface="Century" panose="02040604050505020304" pitchFamily="18" charset="0"/>
              </a:rPr>
              <a:t>un correo a todas las direcciones de los programas educativos </a:t>
            </a:r>
            <a:r>
              <a:rPr lang="es-MX" sz="20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y áreas </a:t>
            </a:r>
            <a:r>
              <a:rPr lang="es-MX" sz="2000" dirty="0">
                <a:solidFill>
                  <a:srgbClr val="000000"/>
                </a:solidFill>
                <a:latin typeface="Century" panose="02040604050505020304" pitchFamily="18" charset="0"/>
              </a:rPr>
              <a:t>administrativas de la Universidad. Las acciones que se llevaron a </a:t>
            </a:r>
            <a:r>
              <a:rPr lang="es-MX" sz="20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cabo fueron </a:t>
            </a:r>
            <a:r>
              <a:rPr lang="es-MX" sz="2000" dirty="0">
                <a:solidFill>
                  <a:srgbClr val="000000"/>
                </a:solidFill>
                <a:latin typeface="Century" panose="02040604050505020304" pitchFamily="18" charset="0"/>
              </a:rPr>
              <a:t>sembrar los arboles que nos fueron donados por la asociación </a:t>
            </a:r>
            <a:r>
              <a:rPr lang="es-MX" sz="20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ANDEBS AC </a:t>
            </a:r>
            <a:r>
              <a:rPr lang="es-MX" sz="2000" dirty="0">
                <a:solidFill>
                  <a:srgbClr val="000000"/>
                </a:solidFill>
                <a:latin typeface="Century" panose="02040604050505020304" pitchFamily="18" charset="0"/>
              </a:rPr>
              <a:t>en distintas áreas de nuestra institución como áreas verdes, cancha </a:t>
            </a:r>
            <a:r>
              <a:rPr lang="es-MX" sz="20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de soccer</a:t>
            </a:r>
            <a:r>
              <a:rPr lang="es-MX" sz="2000" dirty="0">
                <a:solidFill>
                  <a:srgbClr val="000000"/>
                </a:solidFill>
                <a:latin typeface="Century" panose="02040604050505020304" pitchFamily="18" charset="0"/>
              </a:rPr>
              <a:t>, cancha de basquetbol</a:t>
            </a:r>
            <a:r>
              <a:rPr lang="es-MX" sz="20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000000"/>
                </a:solidFill>
                <a:latin typeface="Century" panose="02040604050505020304" pitchFamily="18" charset="0"/>
              </a:rPr>
              <a:t>El Comité de Sustentabilidad coordino la convocatoria y acciones de </a:t>
            </a:r>
            <a:r>
              <a:rPr lang="es-MX" sz="20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la campaña </a:t>
            </a:r>
            <a:r>
              <a:rPr lang="es-MX" sz="2000" dirty="0">
                <a:solidFill>
                  <a:srgbClr val="000000"/>
                </a:solidFill>
                <a:latin typeface="Century" panose="02040604050505020304" pitchFamily="18" charset="0"/>
              </a:rPr>
              <a:t>“Regalando sonrisas” que se programó el día 5 de diciembre de </a:t>
            </a:r>
            <a:r>
              <a:rPr lang="es-MX" sz="20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2023. El </a:t>
            </a:r>
            <a:r>
              <a:rPr lang="es-MX" sz="2000" dirty="0">
                <a:solidFill>
                  <a:srgbClr val="000000"/>
                </a:solidFill>
                <a:latin typeface="Century" panose="02040604050505020304" pitchFamily="18" charset="0"/>
              </a:rPr>
              <a:t>proceso se llevó a cabo mediante una convocatoria institucional que </a:t>
            </a:r>
            <a:r>
              <a:rPr lang="es-MX" sz="20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se difundió </a:t>
            </a:r>
            <a:r>
              <a:rPr lang="es-MX" sz="2000" dirty="0">
                <a:solidFill>
                  <a:srgbClr val="000000"/>
                </a:solidFill>
                <a:latin typeface="Century" panose="02040604050505020304" pitchFamily="18" charset="0"/>
              </a:rPr>
              <a:t>a todos los programas educativos y áreas administrativas de </a:t>
            </a:r>
            <a:r>
              <a:rPr lang="es-MX" sz="20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la Universidad</a:t>
            </a:r>
            <a:r>
              <a:rPr lang="es-MX" sz="2000" dirty="0">
                <a:solidFill>
                  <a:srgbClr val="000000"/>
                </a:solidFill>
                <a:latin typeface="Century" panose="02040604050505020304" pitchFamily="18" charset="0"/>
              </a:rPr>
              <a:t>, además de la difusión en la página institucional de la UTVM </a:t>
            </a:r>
            <a:r>
              <a:rPr lang="es-MX" sz="20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en </a:t>
            </a:r>
            <a:r>
              <a:rPr lang="es-MX" sz="2000" dirty="0" err="1" smtClean="0">
                <a:solidFill>
                  <a:srgbClr val="000000"/>
                </a:solidFill>
                <a:latin typeface="Century" panose="02040604050505020304" pitchFamily="18" charset="0"/>
              </a:rPr>
              <a:t>facebook</a:t>
            </a:r>
            <a:r>
              <a:rPr lang="es-MX" sz="2000" dirty="0">
                <a:solidFill>
                  <a:srgbClr val="000000"/>
                </a:solidFill>
                <a:latin typeface="Century" panose="02040604050505020304" pitchFamily="18" charset="0"/>
              </a:rPr>
              <a:t>. Se realizó la colecta de juguetes nuevos y usados en la cual </a:t>
            </a:r>
            <a:r>
              <a:rPr lang="es-MX" sz="20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participó toda </a:t>
            </a:r>
            <a:r>
              <a:rPr lang="es-MX" sz="2000" dirty="0">
                <a:solidFill>
                  <a:srgbClr val="000000"/>
                </a:solidFill>
                <a:latin typeface="Century" panose="02040604050505020304" pitchFamily="18" charset="0"/>
              </a:rPr>
              <a:t>nuestra comunidad estudiantil tanto estudiantes como profesores. </a:t>
            </a:r>
            <a:r>
              <a:rPr lang="es-MX" sz="20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Los juguetes </a:t>
            </a:r>
            <a:r>
              <a:rPr lang="es-MX" sz="2000" dirty="0">
                <a:solidFill>
                  <a:srgbClr val="000000"/>
                </a:solidFill>
                <a:latin typeface="Century" panose="02040604050505020304" pitchFamily="18" charset="0"/>
              </a:rPr>
              <a:t>fueron donados a la asociación ANBEBS AC para que ellos </a:t>
            </a:r>
            <a:r>
              <a:rPr lang="es-MX" sz="20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los hicieran </a:t>
            </a:r>
            <a:r>
              <a:rPr lang="es-MX" sz="2000" dirty="0">
                <a:solidFill>
                  <a:srgbClr val="000000"/>
                </a:solidFill>
                <a:latin typeface="Century" panose="02040604050505020304" pitchFamily="18" charset="0"/>
              </a:rPr>
              <a:t>llegar a los niños de escasos recurso de Ixmiquilpan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.</a:t>
            </a:r>
            <a:endParaRPr lang="es-MX" sz="2800" b="1" i="1" u="sng" dirty="0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3"/>
            <a:ext cx="10716986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19514" y="50968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SUSTENTABILIDAD MAY-AGO 2023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93586" y="1265299"/>
            <a:ext cx="88392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800" b="1" i="1" u="sng" dirty="0">
                <a:solidFill>
                  <a:srgbClr val="000000"/>
                </a:solidFill>
                <a:latin typeface="Century" panose="02040604050505020304" pitchFamily="18" charset="0"/>
              </a:rPr>
              <a:t>Relación con Organizaciones Estatales, Nacionales e Internacionales </a:t>
            </a:r>
            <a:endParaRPr lang="es-MX" sz="2800" b="1" i="1" u="sng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lvl="0" algn="just"/>
            <a:endParaRPr lang="es-MX" sz="2800" b="1" i="1" u="sng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El día 19 de septiembre de 2023 en instalaciones de nuestra Institución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se realizó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la firma de convenio entre la Universidad Tecnológica del Valle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del Mezquital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– Secretaria de Agricultura y Desarrollo Rural (SADER)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para llevar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acabo acciones a favor del medio ambiente. Así mismo, en ese día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se realizo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un taller para la preparación de </a:t>
            </a:r>
            <a:r>
              <a:rPr lang="es-MX" sz="2200" dirty="0" err="1">
                <a:solidFill>
                  <a:srgbClr val="000000"/>
                </a:solidFill>
                <a:latin typeface="Century" panose="02040604050505020304" pitchFamily="18" charset="0"/>
              </a:rPr>
              <a:t>biocomposta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 llamado “Producción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y uso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de </a:t>
            </a:r>
            <a:r>
              <a:rPr lang="es-MX" sz="2200" dirty="0" err="1">
                <a:solidFill>
                  <a:srgbClr val="000000"/>
                </a:solidFill>
                <a:latin typeface="Century" panose="02040604050505020304" pitchFamily="18" charset="0"/>
              </a:rPr>
              <a:t>bioinsumos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 para mejorar la fertilidad del suelo y nutrición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vegetal” impartido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por el Ing. </a:t>
            </a:r>
            <a:r>
              <a:rPr lang="es-MX" sz="2200" dirty="0" err="1">
                <a:solidFill>
                  <a:srgbClr val="000000"/>
                </a:solidFill>
                <a:latin typeface="Century" panose="02040604050505020304" pitchFamily="18" charset="0"/>
              </a:rPr>
              <a:t>Ararat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es-MX" sz="2200" dirty="0" err="1">
                <a:solidFill>
                  <a:srgbClr val="000000"/>
                </a:solidFill>
                <a:latin typeface="Century" panose="02040604050505020304" pitchFamily="18" charset="0"/>
              </a:rPr>
              <a:t>Araxes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 Medina Jiménez. </a:t>
            </a:r>
            <a:endParaRPr lang="es-MX" sz="220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El día 10 de noviembre de 2023 se acudió con personal de mantenimiento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a las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instalaciones de la Agrupación Nacional para el Desarrollo y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Bienestar Social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(ANDEBS) AC., para recibir la donación de mezquites, </a:t>
            </a:r>
            <a:r>
              <a:rPr lang="es-MX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jacarandas, huizaches 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y palmas.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lvl="0" algn="just"/>
            <a:endParaRPr lang="es-MX" sz="2800" b="1" i="1" u="sng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lvl="0" algn="just"/>
            <a:endParaRPr lang="es-MX" sz="2800" b="1" i="1" u="sng" dirty="0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298699" y="520885"/>
            <a:ext cx="704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  DE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CALIDAD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Matrícula, </a:t>
            </a:r>
            <a:r>
              <a:rPr kumimoji="0" lang="es-MX" sz="1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nivel TSU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69734"/>
              </p:ext>
            </p:extLst>
          </p:nvPr>
        </p:nvGraphicFramePr>
        <p:xfrm>
          <a:off x="882650" y="1339850"/>
          <a:ext cx="9264650" cy="4560298"/>
        </p:xfrm>
        <a:graphic>
          <a:graphicData uri="http://schemas.openxmlformats.org/drawingml/2006/table">
            <a:tbl>
              <a:tblPr/>
              <a:tblGrid>
                <a:gridCol w="3941477">
                  <a:extLst>
                    <a:ext uri="{9D8B030D-6E8A-4147-A177-3AD203B41FA5}">
                      <a16:colId xmlns:a16="http://schemas.microsoft.com/office/drawing/2014/main" xmlns="" val="3381090655"/>
                    </a:ext>
                  </a:extLst>
                </a:gridCol>
                <a:gridCol w="1498052">
                  <a:extLst>
                    <a:ext uri="{9D8B030D-6E8A-4147-A177-3AD203B41FA5}">
                      <a16:colId xmlns:a16="http://schemas.microsoft.com/office/drawing/2014/main" xmlns="" val="2988725556"/>
                    </a:ext>
                  </a:extLst>
                </a:gridCol>
                <a:gridCol w="1318673">
                  <a:extLst>
                    <a:ext uri="{9D8B030D-6E8A-4147-A177-3AD203B41FA5}">
                      <a16:colId xmlns:a16="http://schemas.microsoft.com/office/drawing/2014/main" xmlns="" val="1798185722"/>
                    </a:ext>
                  </a:extLst>
                </a:gridCol>
                <a:gridCol w="1323521">
                  <a:extLst>
                    <a:ext uri="{9D8B030D-6E8A-4147-A177-3AD203B41FA5}">
                      <a16:colId xmlns:a16="http://schemas.microsoft.com/office/drawing/2014/main" xmlns="" val="2629130409"/>
                    </a:ext>
                  </a:extLst>
                </a:gridCol>
                <a:gridCol w="1182927">
                  <a:extLst>
                    <a:ext uri="{9D8B030D-6E8A-4147-A177-3AD203B41FA5}">
                      <a16:colId xmlns:a16="http://schemas.microsoft.com/office/drawing/2014/main" xmlns="" val="2634253609"/>
                    </a:ext>
                  </a:extLst>
                </a:gridCol>
              </a:tblGrid>
              <a:tr h="5441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- 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5145704"/>
                  </a:ext>
                </a:extLst>
              </a:tr>
              <a:tr h="4275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9106673"/>
                  </a:ext>
                </a:extLst>
              </a:tr>
              <a:tr h="26169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3530805"/>
                  </a:ext>
                </a:extLst>
              </a:tr>
              <a:tr h="50526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Área Formulación y Evaluación de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9634891"/>
                  </a:ext>
                </a:extLst>
              </a:tr>
              <a:tr h="26169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9877723"/>
                  </a:ext>
                </a:extLst>
              </a:tr>
              <a:tr h="50526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A. Instalaciones </a:t>
                      </a:r>
                      <a:r>
                        <a:rPr lang="es-MX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</a:t>
                      </a:r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Eficientes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9254268"/>
                  </a:ext>
                </a:extLst>
              </a:tr>
              <a:tr h="26169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581784"/>
                  </a:ext>
                </a:extLst>
              </a:tr>
              <a:tr h="50526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1176075"/>
                  </a:ext>
                </a:extLst>
              </a:tr>
              <a:tr h="26169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2194671"/>
                  </a:ext>
                </a:extLst>
              </a:tr>
              <a:tr h="26169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6595946"/>
                  </a:ext>
                </a:extLst>
              </a:tr>
              <a:tr h="50526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8582807"/>
                  </a:ext>
                </a:extLst>
              </a:tr>
              <a:tr h="25910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44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3"/>
            <a:ext cx="10716986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19514" y="50968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SUSTENTABILIDAD MAY-AGO 2023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6100" y="1265299"/>
            <a:ext cx="95866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800" b="1" i="1" u="sng" dirty="0" smtClean="0">
                <a:solidFill>
                  <a:srgbClr val="000000"/>
                </a:solidFill>
                <a:latin typeface="Century" panose="02040604050505020304" pitchFamily="18" charset="0"/>
              </a:rPr>
              <a:t>Investigación</a:t>
            </a:r>
            <a:r>
              <a:rPr lang="es-MX" sz="2800" b="1" i="1" u="sng" dirty="0">
                <a:solidFill>
                  <a:srgbClr val="000000"/>
                </a:solidFill>
                <a:latin typeface="Century" panose="02040604050505020304" pitchFamily="18" charset="0"/>
              </a:rPr>
              <a:t>, Generación y Aplicación Innovadora del Conocimiento </a:t>
            </a:r>
            <a:endParaRPr lang="es-MX" sz="2800" b="1" i="1" u="sng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lvl="0" algn="just"/>
            <a:endParaRPr lang="es-MX" sz="220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MX" sz="3200" dirty="0">
                <a:latin typeface="Century" panose="02040604050505020304" pitchFamily="18" charset="0"/>
              </a:rPr>
              <a:t>Fue publicado el capitulo “Análisis de la producción de mezcal en el </a:t>
            </a:r>
            <a:r>
              <a:rPr lang="es-MX" sz="3200" dirty="0" smtClean="0">
                <a:latin typeface="Century" panose="02040604050505020304" pitchFamily="18" charset="0"/>
              </a:rPr>
              <a:t>estado de </a:t>
            </a:r>
            <a:r>
              <a:rPr lang="es-MX" sz="3200" dirty="0">
                <a:latin typeface="Century" panose="02040604050505020304" pitchFamily="18" charset="0"/>
              </a:rPr>
              <a:t>Guerrero, una propuesta para el uso de energías renovables” en el </a:t>
            </a:r>
            <a:r>
              <a:rPr lang="es-MX" sz="3200" dirty="0" smtClean="0">
                <a:latin typeface="Century" panose="02040604050505020304" pitchFamily="18" charset="0"/>
              </a:rPr>
              <a:t>libro “Maguey </a:t>
            </a:r>
            <a:r>
              <a:rPr lang="es-MX" sz="3200" dirty="0">
                <a:latin typeface="Century" panose="02040604050505020304" pitchFamily="18" charset="0"/>
              </a:rPr>
              <a:t>aguamiel/pulque: una visión para el desarrollo </a:t>
            </a:r>
            <a:r>
              <a:rPr lang="es-MX" sz="3200" dirty="0" smtClean="0">
                <a:latin typeface="Century" panose="02040604050505020304" pitchFamily="18" charset="0"/>
              </a:rPr>
              <a:t>territorial. </a:t>
            </a:r>
            <a:endParaRPr lang="es-MX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175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94100" y="65405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INDUSTRIALES</a:t>
            </a:r>
          </a:p>
          <a:p>
            <a:pPr lvl="0" algn="ctr"/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SEP-DIC 2023</a:t>
            </a:r>
            <a:endParaRPr lang="en-US" sz="24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sz="24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07304"/>
              </p:ext>
            </p:extLst>
          </p:nvPr>
        </p:nvGraphicFramePr>
        <p:xfrm>
          <a:off x="228600" y="1644650"/>
          <a:ext cx="4356100" cy="2614815"/>
        </p:xfrm>
        <a:graphic>
          <a:graphicData uri="http://schemas.openxmlformats.org/drawingml/2006/table">
            <a:tbl>
              <a:tblPr/>
              <a:tblGrid>
                <a:gridCol w="2724732">
                  <a:extLst>
                    <a:ext uri="{9D8B030D-6E8A-4147-A177-3AD203B41FA5}">
                      <a16:colId xmlns:a16="http://schemas.microsoft.com/office/drawing/2014/main" xmlns="" val="2177722656"/>
                    </a:ext>
                  </a:extLst>
                </a:gridCol>
                <a:gridCol w="1631368">
                  <a:extLst>
                    <a:ext uri="{9D8B030D-6E8A-4147-A177-3AD203B41FA5}">
                      <a16:colId xmlns:a16="http://schemas.microsoft.com/office/drawing/2014/main" xmlns="" val="2537270543"/>
                    </a:ext>
                  </a:extLst>
                </a:gridCol>
              </a:tblGrid>
              <a:tr h="568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DE  VISITAS REALIZADAS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3459023"/>
                  </a:ext>
                </a:extLst>
              </a:tr>
              <a:tr h="75564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TSU  e Ingeniería en Mecatrónica (Potencia y Control), TSU e  Ingeniería en Energías Renovables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690066"/>
                  </a:ext>
                </a:extLst>
              </a:tr>
              <a:tr h="52415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y Evaluación de Proyectos e IDEPS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2777637"/>
                  </a:ext>
                </a:extLst>
              </a:tr>
              <a:tr h="38147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TSU en PROCAL, Ing. en  PROBIO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4616337"/>
                  </a:ext>
                </a:extLst>
              </a:tr>
              <a:tr h="2085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881398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33661"/>
              </p:ext>
            </p:extLst>
          </p:nvPr>
        </p:nvGraphicFramePr>
        <p:xfrm>
          <a:off x="4870450" y="2863850"/>
          <a:ext cx="5562600" cy="379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9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93900" y="95885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 LAS ACTIVIDADES DEL CUERPO ACADÉMICO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592609"/>
              </p:ext>
            </p:extLst>
          </p:nvPr>
        </p:nvGraphicFramePr>
        <p:xfrm>
          <a:off x="1689100" y="1873250"/>
          <a:ext cx="6877049" cy="4301490"/>
        </p:xfrm>
        <a:graphic>
          <a:graphicData uri="http://schemas.openxmlformats.org/drawingml/2006/table">
            <a:tbl>
              <a:tblPr/>
              <a:tblGrid>
                <a:gridCol w="2254460">
                  <a:extLst>
                    <a:ext uri="{9D8B030D-6E8A-4147-A177-3AD203B41FA5}">
                      <a16:colId xmlns:a16="http://schemas.microsoft.com/office/drawing/2014/main" xmlns="" val="4285218399"/>
                    </a:ext>
                  </a:extLst>
                </a:gridCol>
                <a:gridCol w="1212483">
                  <a:extLst>
                    <a:ext uri="{9D8B030D-6E8A-4147-A177-3AD203B41FA5}">
                      <a16:colId xmlns:a16="http://schemas.microsoft.com/office/drawing/2014/main" xmlns="" val="1434549464"/>
                    </a:ext>
                  </a:extLst>
                </a:gridCol>
                <a:gridCol w="1136702">
                  <a:extLst>
                    <a:ext uri="{9D8B030D-6E8A-4147-A177-3AD203B41FA5}">
                      <a16:colId xmlns:a16="http://schemas.microsoft.com/office/drawing/2014/main" xmlns="" val="2624206316"/>
                    </a:ext>
                  </a:extLst>
                </a:gridCol>
                <a:gridCol w="1136702">
                  <a:extLst>
                    <a:ext uri="{9D8B030D-6E8A-4147-A177-3AD203B41FA5}">
                      <a16:colId xmlns:a16="http://schemas.microsoft.com/office/drawing/2014/main" xmlns="" val="3643064817"/>
                    </a:ext>
                  </a:extLst>
                </a:gridCol>
                <a:gridCol w="1136702">
                  <a:extLst>
                    <a:ext uri="{9D8B030D-6E8A-4147-A177-3AD203B41FA5}">
                      <a16:colId xmlns:a16="http://schemas.microsoft.com/office/drawing/2014/main" xmlns="" val="117818804"/>
                    </a:ext>
                  </a:extLst>
                </a:gridCol>
              </a:tblGrid>
              <a:tr h="40055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Científico y Tecnológico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– dic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 – Ago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– dic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0750490"/>
                  </a:ext>
                </a:extLst>
              </a:tr>
              <a:tr h="377667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Líneas generales de aplicación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0722934"/>
                  </a:ext>
                </a:extLst>
              </a:tr>
              <a:tr h="240334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4794589"/>
                  </a:ext>
                </a:extLst>
              </a:tr>
              <a:tr h="240334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 en proyectos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7936265"/>
                  </a:ext>
                </a:extLst>
              </a:tr>
              <a:tr h="240334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Alumnos en proyectos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6811232"/>
                  </a:ext>
                </a:extLst>
              </a:tr>
              <a:tr h="240334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Revista de divulgación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8133281"/>
                  </a:ext>
                </a:extLst>
              </a:tr>
              <a:tr h="377667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Publicaciones en congresos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0391791"/>
                  </a:ext>
                </a:extLst>
              </a:tr>
              <a:tr h="240334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828416"/>
                  </a:ext>
                </a:extLst>
              </a:tr>
              <a:tr h="74389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Artículos indexados y arbitrados elaborados por los profesores de tiempo completo.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2651233"/>
                  </a:ext>
                </a:extLst>
              </a:tr>
              <a:tr h="228889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Libros, capitulos de libros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2658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0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 LAS ACTIVIDADES DEL CUERPO ACADÉMICO</a:t>
            </a:r>
          </a:p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SEP-DIC 2023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036799"/>
              </p:ext>
            </p:extLst>
          </p:nvPr>
        </p:nvGraphicFramePr>
        <p:xfrm>
          <a:off x="508000" y="1339850"/>
          <a:ext cx="3886200" cy="3770950"/>
        </p:xfrm>
        <a:graphic>
          <a:graphicData uri="http://schemas.openxmlformats.org/drawingml/2006/table">
            <a:tbl>
              <a:tblPr/>
              <a:tblGrid>
                <a:gridCol w="2527092">
                  <a:extLst>
                    <a:ext uri="{9D8B030D-6E8A-4147-A177-3AD203B41FA5}">
                      <a16:colId xmlns:a16="http://schemas.microsoft.com/office/drawing/2014/main" xmlns="" val="2595202868"/>
                    </a:ext>
                  </a:extLst>
                </a:gridCol>
                <a:gridCol w="1359108">
                  <a:extLst>
                    <a:ext uri="{9D8B030D-6E8A-4147-A177-3AD203B41FA5}">
                      <a16:colId xmlns:a16="http://schemas.microsoft.com/office/drawing/2014/main" xmlns="" val="4036342381"/>
                    </a:ext>
                  </a:extLst>
                </a:gridCol>
              </a:tblGrid>
              <a:tr h="2430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2898057"/>
                  </a:ext>
                </a:extLst>
              </a:tr>
              <a:tr h="619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CA registrados ante PROMEP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de proyectos de investigación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8095804"/>
                  </a:ext>
                </a:extLst>
              </a:tr>
              <a:tr h="58320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Conocimiento aplicado al fortalecimiento organizacional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064835"/>
                  </a:ext>
                </a:extLst>
              </a:tr>
              <a:tr h="58320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Tendencias Turísticas para el Desarrollo Sostenible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3648903"/>
                  </a:ext>
                </a:extLst>
              </a:tr>
              <a:tr h="58320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7910593"/>
                  </a:ext>
                </a:extLst>
              </a:tr>
              <a:tr h="24300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 de Alimentos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9286363"/>
                  </a:ext>
                </a:extLst>
              </a:tr>
              <a:tr h="38880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Mecatrónica, Energía y Sistemas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9303676"/>
                  </a:ext>
                </a:extLst>
              </a:tr>
              <a:tr h="24300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 industrial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5643565"/>
                  </a:ext>
                </a:extLst>
              </a:tr>
              <a:tr h="243004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91832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903776"/>
              </p:ext>
            </p:extLst>
          </p:nvPr>
        </p:nvGraphicFramePr>
        <p:xfrm>
          <a:off x="4394200" y="2796822"/>
          <a:ext cx="6134100" cy="402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93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231900" y="3244850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¡¡Gracias por su atención!!</a:t>
            </a:r>
          </a:p>
        </p:txBody>
      </p:sp>
    </p:spTree>
    <p:extLst>
      <p:ext uri="{BB962C8B-B14F-4D97-AF65-F5344CB8AC3E}">
        <p14:creationId xmlns:p14="http://schemas.microsoft.com/office/powerpoint/2010/main" val="8204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374900" y="532234"/>
            <a:ext cx="704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  DE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CALIDAD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Matrícula, </a:t>
            </a:r>
            <a:r>
              <a:rPr kumimoji="0" lang="es-MX" sz="1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nivel TSU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757932"/>
              </p:ext>
            </p:extLst>
          </p:nvPr>
        </p:nvGraphicFramePr>
        <p:xfrm>
          <a:off x="469901" y="1492249"/>
          <a:ext cx="9525000" cy="5135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76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7191</TotalTime>
  <Words>6020</Words>
  <Application>Microsoft Office PowerPoint</Application>
  <PresentationFormat>Personalizado</PresentationFormat>
  <Paragraphs>3442</Paragraphs>
  <Slides>84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84</vt:i4>
      </vt:variant>
    </vt:vector>
  </HeadingPairs>
  <TitlesOfParts>
    <vt:vector size="91" baseType="lpstr">
      <vt:lpstr>Arial</vt:lpstr>
      <vt:lpstr>Calibri</vt:lpstr>
      <vt:lpstr>Calibri Light</vt:lpstr>
      <vt:lpstr>Century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YASHARED SALDANA TAPIA</dc:creator>
  <cp:lastModifiedBy>YARAVITH BARRERA LOPEZ</cp:lastModifiedBy>
  <cp:revision>129</cp:revision>
  <dcterms:created xsi:type="dcterms:W3CDTF">2022-10-31T19:27:08Z</dcterms:created>
  <dcterms:modified xsi:type="dcterms:W3CDTF">2024-02-16T14:59:08Z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2022-10-31T00:00:00Z</vt:filetime>
  </property>
</Properties>
</file>